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72" r:id="rId2"/>
    <p:sldMasterId id="2147483685" r:id="rId3"/>
    <p:sldMasterId id="2147483711" r:id="rId4"/>
    <p:sldMasterId id="2147483737" r:id="rId5"/>
    <p:sldMasterId id="2147483763" r:id="rId6"/>
  </p:sldMasterIdLst>
  <p:notesMasterIdLst>
    <p:notesMasterId r:id="rId79"/>
  </p:notesMasterIdLst>
  <p:sldIdLst>
    <p:sldId id="259" r:id="rId7"/>
    <p:sldId id="262" r:id="rId8"/>
    <p:sldId id="265" r:id="rId9"/>
    <p:sldId id="268" r:id="rId10"/>
    <p:sldId id="271" r:id="rId11"/>
    <p:sldId id="274" r:id="rId12"/>
    <p:sldId id="277" r:id="rId13"/>
    <p:sldId id="280" r:id="rId14"/>
    <p:sldId id="283" r:id="rId15"/>
    <p:sldId id="286" r:id="rId16"/>
    <p:sldId id="289" r:id="rId17"/>
    <p:sldId id="292" r:id="rId18"/>
    <p:sldId id="295" r:id="rId19"/>
    <p:sldId id="298" r:id="rId20"/>
    <p:sldId id="301" r:id="rId21"/>
    <p:sldId id="304" r:id="rId22"/>
    <p:sldId id="307" r:id="rId23"/>
    <p:sldId id="310" r:id="rId24"/>
    <p:sldId id="313" r:id="rId25"/>
    <p:sldId id="316" r:id="rId26"/>
    <p:sldId id="319" r:id="rId27"/>
    <p:sldId id="322" r:id="rId28"/>
    <p:sldId id="325" r:id="rId29"/>
    <p:sldId id="328" r:id="rId30"/>
    <p:sldId id="331" r:id="rId31"/>
    <p:sldId id="334" r:id="rId32"/>
    <p:sldId id="337" r:id="rId33"/>
    <p:sldId id="340" r:id="rId34"/>
    <p:sldId id="343" r:id="rId35"/>
    <p:sldId id="346" r:id="rId36"/>
    <p:sldId id="349" r:id="rId37"/>
    <p:sldId id="352" r:id="rId38"/>
    <p:sldId id="355" r:id="rId39"/>
    <p:sldId id="358" r:id="rId40"/>
    <p:sldId id="361" r:id="rId41"/>
    <p:sldId id="364" r:id="rId42"/>
    <p:sldId id="367" r:id="rId43"/>
    <p:sldId id="370" r:id="rId44"/>
    <p:sldId id="373" r:id="rId45"/>
    <p:sldId id="376" r:id="rId46"/>
    <p:sldId id="379" r:id="rId47"/>
    <p:sldId id="382" r:id="rId48"/>
    <p:sldId id="385" r:id="rId49"/>
    <p:sldId id="388" r:id="rId50"/>
    <p:sldId id="391" r:id="rId51"/>
    <p:sldId id="394" r:id="rId52"/>
    <p:sldId id="397" r:id="rId53"/>
    <p:sldId id="400" r:id="rId54"/>
    <p:sldId id="403" r:id="rId55"/>
    <p:sldId id="406" r:id="rId56"/>
    <p:sldId id="409" r:id="rId57"/>
    <p:sldId id="412" r:id="rId58"/>
    <p:sldId id="415" r:id="rId59"/>
    <p:sldId id="418" r:id="rId60"/>
    <p:sldId id="421" r:id="rId61"/>
    <p:sldId id="424" r:id="rId62"/>
    <p:sldId id="427" r:id="rId63"/>
    <p:sldId id="430" r:id="rId64"/>
    <p:sldId id="433" r:id="rId65"/>
    <p:sldId id="436" r:id="rId66"/>
    <p:sldId id="439" r:id="rId67"/>
    <p:sldId id="442" r:id="rId68"/>
    <p:sldId id="445" r:id="rId69"/>
    <p:sldId id="448" r:id="rId70"/>
    <p:sldId id="451" r:id="rId71"/>
    <p:sldId id="454" r:id="rId72"/>
    <p:sldId id="457" r:id="rId73"/>
    <p:sldId id="460" r:id="rId74"/>
    <p:sldId id="463" r:id="rId75"/>
    <p:sldId id="466" r:id="rId76"/>
    <p:sldId id="469" r:id="rId77"/>
    <p:sldId id="472" r:id="rId78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80"/>
      <p:bold r:id="rId81"/>
      <p:italic r:id="rId82"/>
      <p:boldItalic r:id="rId83"/>
    </p:embeddedFont>
  </p:embeddedFontLst>
  <p:custDataLst>
    <p:tags r:id="rId8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/>
    <p:restoredTop sz="0"/>
  </p:normalViewPr>
  <p:slideViewPr>
    <p:cSldViewPr>
      <p:cViewPr>
        <p:scale>
          <a:sx n="73" d="100"/>
          <a:sy n="73" d="100"/>
        </p:scale>
        <p:origin x="0" y="0"/>
      </p:cViewPr>
      <p:guideLst/>
    </p:cSldViewPr>
  </p:slideViewPr>
  <p:notesViewPr>
    <p:cSldViewPr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tags" Target="tags/tag1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font" Target="fonts/font1.fntdata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font" Target="fonts/font4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font" Target="fonts/font2.fntdata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theme" Target="theme/theme1.xml"/><Relationship Id="rId61" Type="http://schemas.openxmlformats.org/officeDocument/2006/relationships/slide" Target="slides/slide55.xml"/><Relationship Id="rId8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ct val="0"/>
      </a:spcBef>
      <a:spcAft>
        <a:spcPct val="0"/>
      </a:spcAft>
    </a:defPPr>
    <a:lvl1pPr marR="0" lvl="0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7812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8827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6678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49573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7320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41832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1997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48119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0278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1356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8152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2698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537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87919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48255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4028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28774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2848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41237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3667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70560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5395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481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2006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8840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77493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305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8839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41832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48119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1997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0278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70560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685604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590788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035994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41832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481191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199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482555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02780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705604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884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199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C71A6F2-64A6-4F76-BEDF-CDB4318AFBF8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331F734-3BC7-4BC6-8F9F-2845E785D308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61F6B08-A2A2-44E9-B6E3-720E7196C385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1878119-30C4-4312-8C97-71A9E7498359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3348F1A-FB01-44DF-B267-A0B6D7E95DA3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35F42DF6-0C6A-40B7-9645-DB02969F5157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27469DAF-72ED-4C7E-AE63-267F25FDF532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351987B8-3018-4D5E-B97E-99003DA8AC00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1A4660F6-FCA0-4BDC-A115-6BF4F02D1F55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0E77A199-58FE-4DDA-A421-1527A5ED6DAE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DD28590C-830E-4650-A4CD-D7FC63CB5E62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ransition/>
  <p:hf hdr="0" ftr="0" dt="0"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ransition/>
  <p:hf hdr="0" ftr="0" dt="0"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</p:sldLayoutIdLst>
  <p:transition/>
  <p:hf hdr="0" ftr="0" dt="0"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</p:sldLayoutIdLst>
  <p:transition/>
  <p:hf hdr="0" ftr="0" dt="0"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</p:sldLayoutIdLst>
  <p:transition/>
  <p:hf hdr="0" ftr="0" dt="0"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a057ae1a2_0_175"/>
          <p:cNvSpPr txBox="1"/>
          <p:nvPr/>
        </p:nvSpPr>
        <p:spPr>
          <a:xfrm>
            <a:off x="438625" y="1644855"/>
            <a:ext cx="7737600" cy="170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400">
                <a:sym typeface="Century Gothic"/>
              </a:rPr>
              <a:t>Trabalhando com formulários</a:t>
            </a:r>
            <a:endParaRPr sz="4400">
              <a:sym typeface="Century Gothic"/>
            </a:endParaRPr>
          </a:p>
        </p:txBody>
      </p:sp>
      <p:pic>
        <p:nvPicPr>
          <p:cNvPr id="260" name="Google Shape;260;g10a057ae1a2_0_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0a057ae1a2_0_175"/>
          <p:cNvSpPr txBox="1"/>
          <p:nvPr/>
        </p:nvSpPr>
        <p:spPr>
          <a:xfrm>
            <a:off x="438625" y="88625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I: Conceitos Básicos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Formulários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 &lt;input&gt; e seus tipos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054755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Formulários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Checkbox e Radio button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868269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Formulários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 &lt;button&gt; e seus tipos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139919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Formulários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 &lt;select&gt; e seus tipos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394897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Formulários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 &lt;textarea&gt;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045132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4;p2">
            <a:extLst>
              <a:ext uri="{FF2B5EF4-FFF2-40B4-BE49-F238E27FC236}">
                <a16:creationId xmlns:a16="http://schemas.microsoft.com/office/drawing/2014/main" id="{673F20ED-EA6B-6BC5-7526-7B343B272C51}"/>
              </a:ext>
            </a:extLst>
          </p:cNvPr>
          <p:cNvSpPr txBox="1"/>
          <p:nvPr/>
        </p:nvSpPr>
        <p:spPr>
          <a:xfrm>
            <a:off x="1162075" y="2377198"/>
            <a:ext cx="6761700" cy="127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a057ae1a2_0_175"/>
          <p:cNvSpPr txBox="1"/>
          <p:nvPr/>
        </p:nvSpPr>
        <p:spPr>
          <a:xfrm>
            <a:off x="438625" y="1644855"/>
            <a:ext cx="7737600" cy="170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400">
                <a:sym typeface="Century Gothic"/>
              </a:rPr>
              <a:t>Estruturando seu HTML + Formatações</a:t>
            </a:r>
            <a:endParaRPr sz="4400">
              <a:sym typeface="Century Gothic"/>
            </a:endParaRPr>
          </a:p>
        </p:txBody>
      </p:sp>
      <p:pic>
        <p:nvPicPr>
          <p:cNvPr id="260" name="Google Shape;260;g10a057ae1a2_0_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0a057ae1a2_0_175"/>
          <p:cNvSpPr txBox="1"/>
          <p:nvPr/>
        </p:nvSpPr>
        <p:spPr>
          <a:xfrm>
            <a:off x="438625" y="88625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I: Conceitos Básicos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342227" y="2517968"/>
            <a:ext cx="6761700" cy="2304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 Medeiros Mainardes</a:t>
            </a:r>
            <a:br>
              <a:rPr lang="pt-BR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 Sênior / Tech Lead</a:t>
            </a:r>
            <a:b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</a:p>
        </p:txBody>
      </p:sp>
      <p:sp>
        <p:nvSpPr>
          <p:cNvPr id="5" name="Google Shape;155;p2">
            <a:extLst>
              <a:ext uri="{FF2B5EF4-FFF2-40B4-BE49-F238E27FC236}">
                <a16:creationId xmlns:a16="http://schemas.microsoft.com/office/drawing/2014/main" id="{E869B7C6-36B6-7F35-91AF-6A50B30226FB}"/>
              </a:ext>
            </a:extLst>
          </p:cNvPr>
          <p:cNvSpPr txBox="1"/>
          <p:nvPr/>
        </p:nvSpPr>
        <p:spPr>
          <a:xfrm>
            <a:off x="342227" y="713906"/>
            <a:ext cx="8214557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000">
                <a:sym typeface="Century Gothic"/>
              </a:rPr>
              <a:t>Trabalhando com formulários</a:t>
            </a:r>
          </a:p>
        </p:txBody>
      </p:sp>
      <p:sp>
        <p:nvSpPr>
          <p:cNvPr id="6" name="Google Shape;262;g10a057ae1a2_0_175">
            <a:extLst>
              <a:ext uri="{FF2B5EF4-FFF2-40B4-BE49-F238E27FC236}">
                <a16:creationId xmlns:a16="http://schemas.microsoft.com/office/drawing/2014/main" id="{6C49EEBB-EEB4-B4D7-73C7-C988B1617D39}"/>
              </a:ext>
            </a:extLst>
          </p:cNvPr>
          <p:cNvSpPr txBox="1"/>
          <p:nvPr/>
        </p:nvSpPr>
        <p:spPr>
          <a:xfrm>
            <a:off x="342227" y="360043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I: Conceitos Básicos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/>
          <p:nvPr/>
        </p:nvSpPr>
        <p:spPr>
          <a:xfrm>
            <a:off x="491566" y="387779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Mim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g109ffa863cd_0_0"/>
          <p:cNvSpPr txBox="1"/>
          <p:nvPr/>
        </p:nvSpPr>
        <p:spPr>
          <a:xfrm>
            <a:off x="410884" y="943167"/>
            <a:ext cx="7991100" cy="28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 de 20 anos como programador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Conhecimento prático em diversos projetos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Experiência em gestão de pessoas e treinamentos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Investidor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2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Cozinhar para mim é uma terapia</a:t>
            </a:r>
            <a:endParaRPr lang="en-US" sz="22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Lives na Twitch. </a:t>
            </a:r>
            <a:r>
              <a:rPr lang="pt-BR" sz="22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novidades, me adicionem no Instagram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sz="22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54;p2">
            <a:extLst>
              <a:ext uri="{FF2B5EF4-FFF2-40B4-BE49-F238E27FC236}">
                <a16:creationId xmlns:a16="http://schemas.microsoft.com/office/drawing/2014/main" id="{48690005-08EB-89CF-B902-A7CCA4D35BBB}"/>
              </a:ext>
            </a:extLst>
          </p:cNvPr>
          <p:cNvSpPr txBox="1"/>
          <p:nvPr/>
        </p:nvSpPr>
        <p:spPr>
          <a:xfrm>
            <a:off x="491566" y="3475748"/>
            <a:ext cx="6761700" cy="127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Google Shape;240;g116d3f5ae16_1_6">
            <a:extLst>
              <a:ext uri="{FF2B5EF4-FFF2-40B4-BE49-F238E27FC236}">
                <a16:creationId xmlns:a16="http://schemas.microsoft.com/office/drawing/2014/main" id="{394BE2D4-1308-43DE-D8CD-9CC40331119E}"/>
              </a:ext>
            </a:extLst>
          </p:cNvPr>
          <p:cNvSpPr/>
          <p:nvPr/>
        </p:nvSpPr>
        <p:spPr>
          <a:xfrm>
            <a:off x="1215240" y="1102976"/>
            <a:ext cx="5866242" cy="3436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30000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Formatando textos: &lt;strong&gt;, &lt;i&gt;, &lt;b&gt;, &lt;u&gt;</a:t>
            </a:r>
          </a:p>
          <a:p>
            <a:pPr>
              <a:lnSpc>
                <a:spcPct val="150000"/>
              </a:lnSpc>
              <a:buSzPct val="130000"/>
            </a:pPr>
            <a:r>
              <a:rPr lang="pt-BR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Formatando textos: &lt;font&gt;</a:t>
            </a:r>
          </a:p>
          <a:p>
            <a:pPr>
              <a:lnSpc>
                <a:spcPct val="150000"/>
              </a:lnSpc>
              <a:buSzPct val="130000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&lt;div&gt; e &lt;span&gt;</a:t>
            </a:r>
          </a:p>
          <a:p>
            <a:pPr>
              <a:lnSpc>
                <a:spcPct val="150000"/>
              </a:lnSpc>
              <a:buSzPct val="130000"/>
            </a:pPr>
            <a:r>
              <a:rPr lang="pt-BR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&lt;fieldsets&gt;</a:t>
            </a:r>
          </a:p>
          <a:p>
            <a:pPr>
              <a:lnSpc>
                <a:spcPct val="150000"/>
              </a:lnSpc>
              <a:buSzPct val="130000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&lt;embeds&gt;</a:t>
            </a:r>
          </a:p>
          <a:p>
            <a:pPr>
              <a:lnSpc>
                <a:spcPct val="150000"/>
              </a:lnSpc>
              <a:buSzPct val="130000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&lt;iframes&gt;</a:t>
            </a:r>
          </a:p>
          <a:p>
            <a:pPr>
              <a:lnSpc>
                <a:spcPct val="150000"/>
              </a:lnSpc>
              <a:buSzPct val="130000"/>
            </a:pPr>
            <a:r>
              <a:rPr lang="pt-BR" sz="2000" u="non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Resenha</a:t>
            </a:r>
            <a:r>
              <a:rPr lang="pt-BR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sobre cores</a:t>
            </a:r>
            <a:endParaRPr lang="en-US"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pt-BR"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30000"/>
              <a:buFont typeface="Calibri" panose="020F0502020204030204" pitchFamily="34" charset="0"/>
              <a:buChar char="›"/>
            </a:pPr>
            <a:endParaRPr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A3FC568-EB64-58CB-F988-847BF77F92A6}"/>
              </a:ext>
            </a:extLst>
          </p:cNvPr>
          <p:cNvSpPr/>
          <p:nvPr/>
        </p:nvSpPr>
        <p:spPr>
          <a:xfrm>
            <a:off x="1058440" y="1364017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368DB53-D9E7-CB1A-C9B9-75BBBF7A5EBC}"/>
              </a:ext>
            </a:extLst>
          </p:cNvPr>
          <p:cNvSpPr/>
          <p:nvPr/>
        </p:nvSpPr>
        <p:spPr>
          <a:xfrm>
            <a:off x="1058440" y="1821994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83F9E36-88F2-0EDC-FD27-CC07101C1429}"/>
              </a:ext>
            </a:extLst>
          </p:cNvPr>
          <p:cNvSpPr/>
          <p:nvPr/>
        </p:nvSpPr>
        <p:spPr>
          <a:xfrm>
            <a:off x="1058439" y="2286321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66CCFC5-30D2-5955-07D1-E8AC42ACEB8A}"/>
              </a:ext>
            </a:extLst>
          </p:cNvPr>
          <p:cNvSpPr/>
          <p:nvPr/>
        </p:nvSpPr>
        <p:spPr>
          <a:xfrm>
            <a:off x="1058439" y="2746581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5A92C09-7EA6-6820-1FE5-12CEE296FA68}"/>
              </a:ext>
            </a:extLst>
          </p:cNvPr>
          <p:cNvSpPr/>
          <p:nvPr/>
        </p:nvSpPr>
        <p:spPr>
          <a:xfrm>
            <a:off x="1058438" y="3204558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3713258-5E82-FEEB-6603-38691F12CDB0}"/>
              </a:ext>
            </a:extLst>
          </p:cNvPr>
          <p:cNvSpPr/>
          <p:nvPr/>
        </p:nvSpPr>
        <p:spPr>
          <a:xfrm>
            <a:off x="1058438" y="3658468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F5CA3DA-594C-C906-212D-BFD8C63B498F}"/>
              </a:ext>
            </a:extLst>
          </p:cNvPr>
          <p:cNvSpPr/>
          <p:nvPr/>
        </p:nvSpPr>
        <p:spPr>
          <a:xfrm>
            <a:off x="1052088" y="4115668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342227" y="2517968"/>
            <a:ext cx="6761700" cy="2304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 Medeiros Mainardes</a:t>
            </a:r>
            <a:br>
              <a:rPr lang="pt-BR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 Sênior / Tech Lead</a:t>
            </a:r>
            <a:b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</a:p>
        </p:txBody>
      </p:sp>
      <p:sp>
        <p:nvSpPr>
          <p:cNvPr id="5" name="Google Shape;155;p2">
            <a:extLst>
              <a:ext uri="{FF2B5EF4-FFF2-40B4-BE49-F238E27FC236}">
                <a16:creationId xmlns:a16="http://schemas.microsoft.com/office/drawing/2014/main" id="{E869B7C6-36B6-7F35-91AF-6A50B30226FB}"/>
              </a:ext>
            </a:extLst>
          </p:cNvPr>
          <p:cNvSpPr txBox="1"/>
          <p:nvPr/>
        </p:nvSpPr>
        <p:spPr>
          <a:xfrm>
            <a:off x="342227" y="713906"/>
            <a:ext cx="8214557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000">
                <a:sym typeface="Century Gothic"/>
              </a:rPr>
              <a:t>Trabalhando com formulários</a:t>
            </a:r>
          </a:p>
        </p:txBody>
      </p:sp>
      <p:sp>
        <p:nvSpPr>
          <p:cNvPr id="6" name="Google Shape;262;g10a057ae1a2_0_175">
            <a:extLst>
              <a:ext uri="{FF2B5EF4-FFF2-40B4-BE49-F238E27FC236}">
                <a16:creationId xmlns:a16="http://schemas.microsoft.com/office/drawing/2014/main" id="{6C49EEBB-EEB4-B4D7-73C7-C988B1617D39}"/>
              </a:ext>
            </a:extLst>
          </p:cNvPr>
          <p:cNvSpPr txBox="1"/>
          <p:nvPr/>
        </p:nvSpPr>
        <p:spPr>
          <a:xfrm>
            <a:off x="342227" y="360043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I: Conceitos Básicos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431924" y="1555166"/>
            <a:ext cx="8016900" cy="189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Entender como formatar alguns textos pensando também em acessibilidade. Estruturar melhor seu HTML, preparando ele para aplicar o CSS. Conhecer mais sobre como funcionam cores no HTML.</a:t>
            </a: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Vamos começar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Estruturando seu HTML + Formatações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614113"/>
            <a:ext cx="7410300" cy="1008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err="1">
                <a:sym typeface="Calibri"/>
              </a:rPr>
              <a:t>Formatando textos (parte 1)</a:t>
            </a: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Continuando…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614113"/>
            <a:ext cx="7410300" cy="1008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err="1">
                <a:sym typeface="Calibri"/>
              </a:rPr>
              <a:t>Formatando textos (parte 2)</a:t>
            </a: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;p5">
            <a:extLst>
              <a:ext uri="{FF2B5EF4-FFF2-40B4-BE49-F238E27FC236}">
                <a16:creationId xmlns:a16="http://schemas.microsoft.com/office/drawing/2014/main" id="{D8D25E56-928D-C79B-6966-90A91007DF61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Estruturando seu HTML + Formatações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3732088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Criando a “planta” do nosso site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Tags &lt;div&gt; e &lt;span&gt;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;p5">
            <a:extLst>
              <a:ext uri="{FF2B5EF4-FFF2-40B4-BE49-F238E27FC236}">
                <a16:creationId xmlns:a16="http://schemas.microsoft.com/office/drawing/2014/main" id="{4C80C1F6-8F71-B6C2-05E5-F121563839AB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Estruturando seu HTML + Formatações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85946166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Isso é legal!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 &lt;fieldset&gt;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;p5">
            <a:extLst>
              <a:ext uri="{FF2B5EF4-FFF2-40B4-BE49-F238E27FC236}">
                <a16:creationId xmlns:a16="http://schemas.microsoft.com/office/drawing/2014/main" id="{F7768A41-475F-3E4A-A0A3-1079F7CCA21D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Estruturando seu HTML + Formatações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7237945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Alguém ainda usa isso?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 &lt;embed&gt;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;p5">
            <a:extLst>
              <a:ext uri="{FF2B5EF4-FFF2-40B4-BE49-F238E27FC236}">
                <a16:creationId xmlns:a16="http://schemas.microsoft.com/office/drawing/2014/main" id="{5A50B32C-D4F7-DB97-EDEC-7070967B58AD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Estruturando seu HTML + Formatações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52501263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9847" y="33256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Nos anos 90…</a:t>
            </a:r>
            <a:endParaRPr sz="32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24" name="Picture 4" descr="Capitã Marvel lembra ao mundo como era a internet nos anos 90 - Vigília Nerd">
            <a:extLst>
              <a:ext uri="{FF2B5EF4-FFF2-40B4-BE49-F238E27FC236}">
                <a16:creationId xmlns:a16="http://schemas.microsoft.com/office/drawing/2014/main" id="{AE09B940-344E-A8C5-12B7-C1B6BA05A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1800" y="1397000"/>
            <a:ext cx="5391884" cy="30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68;p3">
            <a:extLst>
              <a:ext uri="{FF2B5EF4-FFF2-40B4-BE49-F238E27FC236}">
                <a16:creationId xmlns:a16="http://schemas.microsoft.com/office/drawing/2014/main" id="{D0890B22-BAE1-D185-638F-3B1870BCD449}"/>
              </a:ext>
            </a:extLst>
          </p:cNvPr>
          <p:cNvSpPr txBox="1"/>
          <p:nvPr/>
        </p:nvSpPr>
        <p:spPr>
          <a:xfrm>
            <a:off x="5988784" y="1874220"/>
            <a:ext cx="2888516" cy="53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Marvel </a:t>
            </a:r>
          </a:p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Página da Capitã Marvel</a:t>
            </a:r>
          </a:p>
        </p:txBody>
      </p:sp>
    </p:spTree>
    <p:extLst>
      <p:ext uri="{BB962C8B-B14F-4D97-AF65-F5344CB8AC3E}">
        <p14:creationId xmlns:p14="http://schemas.microsoft.com/office/powerpoint/2010/main" val="2245937821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9847" y="33256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Nos anos 90…</a:t>
            </a:r>
            <a:endParaRPr sz="32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22" name="Picture 2" descr="Empresas e seus primeiros sites">
            <a:extLst>
              <a:ext uri="{FF2B5EF4-FFF2-40B4-BE49-F238E27FC236}">
                <a16:creationId xmlns:a16="http://schemas.microsoft.com/office/drawing/2014/main" id="{6893CAB5-D416-4E4F-4275-2A0B317AB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0103" y="1261288"/>
            <a:ext cx="4732866" cy="354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68;p3">
            <a:extLst>
              <a:ext uri="{FF2B5EF4-FFF2-40B4-BE49-F238E27FC236}">
                <a16:creationId xmlns:a16="http://schemas.microsoft.com/office/drawing/2014/main" id="{20E7F7B2-E01E-42A7-F2D1-70CA0DF5D948}"/>
              </a:ext>
            </a:extLst>
          </p:cNvPr>
          <p:cNvSpPr txBox="1"/>
          <p:nvPr/>
        </p:nvSpPr>
        <p:spPr>
          <a:xfrm>
            <a:off x="5556250" y="1836120"/>
            <a:ext cx="3365500" cy="53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3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Mercedes Benz </a:t>
            </a:r>
          </a:p>
        </p:txBody>
      </p:sp>
    </p:spTree>
    <p:extLst>
      <p:ext uri="{BB962C8B-B14F-4D97-AF65-F5344CB8AC3E}">
        <p14:creationId xmlns:p14="http://schemas.microsoft.com/office/powerpoint/2010/main" val="297286051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9847" y="33256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Nos anos 90…</a:t>
            </a:r>
            <a:endParaRPr sz="32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50" name="Picture 2" descr="Veja como eram os sites dessas 24 empresas nos anos 90 - Canaltech">
            <a:extLst>
              <a:ext uri="{FF2B5EF4-FFF2-40B4-BE49-F238E27FC236}">
                <a16:creationId xmlns:a16="http://schemas.microsoft.com/office/drawing/2014/main" id="{D4CAF9F0-8ABF-A48D-DBAE-49E31067A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1447" y="1079500"/>
            <a:ext cx="4817533" cy="36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68;p3">
            <a:extLst>
              <a:ext uri="{FF2B5EF4-FFF2-40B4-BE49-F238E27FC236}">
                <a16:creationId xmlns:a16="http://schemas.microsoft.com/office/drawing/2014/main" id="{D12D4CCA-A673-4EBE-085A-F49DE96AD1B8}"/>
              </a:ext>
            </a:extLst>
          </p:cNvPr>
          <p:cNvSpPr txBox="1"/>
          <p:nvPr/>
        </p:nvSpPr>
        <p:spPr>
          <a:xfrm>
            <a:off x="6007100" y="1740870"/>
            <a:ext cx="2337247" cy="595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4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Apple</a:t>
            </a:r>
          </a:p>
        </p:txBody>
      </p:sp>
    </p:spTree>
    <p:extLst>
      <p:ext uri="{BB962C8B-B14F-4D97-AF65-F5344CB8AC3E}">
        <p14:creationId xmlns:p14="http://schemas.microsoft.com/office/powerpoint/2010/main" val="118206699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9847" y="33256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Nos anos 90…</a:t>
            </a:r>
            <a:endParaRPr sz="32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4" name="Picture 2" descr="Empresas e seus primeiros sites">
            <a:extLst>
              <a:ext uri="{FF2B5EF4-FFF2-40B4-BE49-F238E27FC236}">
                <a16:creationId xmlns:a16="http://schemas.microsoft.com/office/drawing/2014/main" id="{DA3A45A0-8D72-CA00-AB28-EF2616434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0550" y="1177062"/>
            <a:ext cx="4715933" cy="353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68;p3">
            <a:extLst>
              <a:ext uri="{FF2B5EF4-FFF2-40B4-BE49-F238E27FC236}">
                <a16:creationId xmlns:a16="http://schemas.microsoft.com/office/drawing/2014/main" id="{1469EE1C-E923-6A76-6188-B4C3FBED7F99}"/>
              </a:ext>
            </a:extLst>
          </p:cNvPr>
          <p:cNvSpPr txBox="1"/>
          <p:nvPr/>
        </p:nvSpPr>
        <p:spPr>
          <a:xfrm>
            <a:off x="5949950" y="1963120"/>
            <a:ext cx="2337247" cy="53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4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EBay</a:t>
            </a:r>
            <a:endParaRPr lang="en-US" sz="4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486521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/>
          <p:nvPr/>
        </p:nvSpPr>
        <p:spPr>
          <a:xfrm>
            <a:off x="491566" y="387779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Mim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g109ffa863cd_0_0"/>
          <p:cNvSpPr txBox="1"/>
          <p:nvPr/>
        </p:nvSpPr>
        <p:spPr>
          <a:xfrm>
            <a:off x="410884" y="943167"/>
            <a:ext cx="7991100" cy="28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 de 20 anos como programador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Conhecimento prático em diversos projetos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Experiência em gestão de pessoas e treinamentos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Investidor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2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Cozinhar para mim é uma terapia</a:t>
            </a:r>
            <a:endParaRPr lang="en-US" sz="22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Lives na Twitch. </a:t>
            </a:r>
            <a:r>
              <a:rPr lang="pt-BR" sz="22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novidades, me adicionem no Instagram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sz="22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54;p2">
            <a:extLst>
              <a:ext uri="{FF2B5EF4-FFF2-40B4-BE49-F238E27FC236}">
                <a16:creationId xmlns:a16="http://schemas.microsoft.com/office/drawing/2014/main" id="{48690005-08EB-89CF-B902-A7CCA4D35BBB}"/>
              </a:ext>
            </a:extLst>
          </p:cNvPr>
          <p:cNvSpPr txBox="1"/>
          <p:nvPr/>
        </p:nvSpPr>
        <p:spPr>
          <a:xfrm>
            <a:off x="491566" y="3475748"/>
            <a:ext cx="6761700" cy="127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9847" y="33256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Nos anos 90…</a:t>
            </a:r>
            <a:endParaRPr sz="32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98" name="Picture 2" descr="Empresas e seus primeiros sites">
            <a:extLst>
              <a:ext uri="{FF2B5EF4-FFF2-40B4-BE49-F238E27FC236}">
                <a16:creationId xmlns:a16="http://schemas.microsoft.com/office/drawing/2014/main" id="{1151671C-EF70-0900-DE37-9AACB3894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5150" y="1169074"/>
            <a:ext cx="4743450" cy="355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68;p3">
            <a:extLst>
              <a:ext uri="{FF2B5EF4-FFF2-40B4-BE49-F238E27FC236}">
                <a16:creationId xmlns:a16="http://schemas.microsoft.com/office/drawing/2014/main" id="{8628D45B-1A87-3DBF-049F-FE7B18CFCEE8}"/>
              </a:ext>
            </a:extLst>
          </p:cNvPr>
          <p:cNvSpPr txBox="1"/>
          <p:nvPr/>
        </p:nvSpPr>
        <p:spPr>
          <a:xfrm>
            <a:off x="5905500" y="2032970"/>
            <a:ext cx="2591247" cy="53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4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Hershey’s</a:t>
            </a:r>
          </a:p>
        </p:txBody>
      </p:sp>
    </p:spTree>
    <p:extLst>
      <p:ext uri="{BB962C8B-B14F-4D97-AF65-F5344CB8AC3E}">
        <p14:creationId xmlns:p14="http://schemas.microsoft.com/office/powerpoint/2010/main" val="111879758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nested frameset | Shop The Best Discounts Online | avsenggcollege.ac.in">
            <a:extLst>
              <a:ext uri="{FF2B5EF4-FFF2-40B4-BE49-F238E27FC236}">
                <a16:creationId xmlns:a16="http://schemas.microsoft.com/office/drawing/2014/main" id="{A6772C60-DD66-AC5D-576F-1BB145583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16796" y="1283346"/>
            <a:ext cx="4085803" cy="352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9" name="Google Shape;169;p3"/>
          <p:cNvSpPr txBox="1"/>
          <p:nvPr/>
        </p:nvSpPr>
        <p:spPr>
          <a:xfrm>
            <a:off x="479847" y="33256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Nos anos 90…</a:t>
            </a:r>
            <a:endParaRPr sz="32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34" name="Picture 10" descr="HTML | Layout - GeeksforGeeks">
            <a:extLst>
              <a:ext uri="{FF2B5EF4-FFF2-40B4-BE49-F238E27FC236}">
                <a16:creationId xmlns:a16="http://schemas.microsoft.com/office/drawing/2014/main" id="{0E6FC706-CE93-1767-35D4-15AD0EFFC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9847" y="1898650"/>
            <a:ext cx="2737853" cy="181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9EBC470C-3696-A200-9884-A6FF3E72D5CC}"/>
              </a:ext>
            </a:extLst>
          </p:cNvPr>
          <p:cNvSpPr/>
          <p:nvPr/>
        </p:nvSpPr>
        <p:spPr>
          <a:xfrm>
            <a:off x="3398594" y="2631678"/>
            <a:ext cx="618202" cy="345282"/>
          </a:xfrm>
          <a:prstGeom prst="rightArrow">
            <a:avLst>
              <a:gd name="adj1" fmla="val 50000"/>
              <a:gd name="adj2" fmla="val 5970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9713767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3497" y="27191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8004C25-B2F7-CD80-724D-E683A1F53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0852" y="1189661"/>
            <a:ext cx="2636208" cy="276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ML Frames Tutorial - HTML Nested Framesets">
            <a:extLst>
              <a:ext uri="{FF2B5EF4-FFF2-40B4-BE49-F238E27FC236}">
                <a16:creationId xmlns:a16="http://schemas.microsoft.com/office/drawing/2014/main" id="{AC6743AC-4CBD-B30C-BC71-D9C6EAD16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79850" y="172310"/>
            <a:ext cx="3016250" cy="293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ower Tools for Technical Communication">
            <a:extLst>
              <a:ext uri="{FF2B5EF4-FFF2-40B4-BE49-F238E27FC236}">
                <a16:creationId xmlns:a16="http://schemas.microsoft.com/office/drawing/2014/main" id="{3D7E5584-89B0-C3D2-AE94-2BE17CA9D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01027" y="2204917"/>
            <a:ext cx="4426036" cy="276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7269462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3497" y="27191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Novos recursos…</a:t>
            </a:r>
            <a:endParaRPr sz="36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170" name="Picture 2" descr="adobe flash 8 logo vector | TOPpng">
            <a:extLst>
              <a:ext uri="{FF2B5EF4-FFF2-40B4-BE49-F238E27FC236}">
                <a16:creationId xmlns:a16="http://schemas.microsoft.com/office/drawing/2014/main" id="{B1E20FFE-885E-2045-0D75-6E30E33C3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2" t="9119" r="6411" b="8805"/>
          <a:stretch>
            <a:fillRect/>
          </a:stretch>
        </p:blipFill>
        <p:spPr bwMode="auto">
          <a:xfrm>
            <a:off x="781049" y="2095498"/>
            <a:ext cx="1379229" cy="132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Entenda por que desativar o plugin do Java ajuda a segurança | Tecnologia e  Games | G1">
            <a:extLst>
              <a:ext uri="{FF2B5EF4-FFF2-40B4-BE49-F238E27FC236}">
                <a16:creationId xmlns:a16="http://schemas.microsoft.com/office/drawing/2014/main" id="{28A9A1A6-9F3A-01F3-62BB-A213205D2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2985" y="1822837"/>
            <a:ext cx="1113402" cy="160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68;p3">
            <a:extLst>
              <a:ext uri="{FF2B5EF4-FFF2-40B4-BE49-F238E27FC236}">
                <a16:creationId xmlns:a16="http://schemas.microsoft.com/office/drawing/2014/main" id="{45048781-06F1-7D68-4B73-F09537890A0C}"/>
              </a:ext>
            </a:extLst>
          </p:cNvPr>
          <p:cNvSpPr txBox="1"/>
          <p:nvPr/>
        </p:nvSpPr>
        <p:spPr>
          <a:xfrm>
            <a:off x="2084193" y="2571750"/>
            <a:ext cx="3249922" cy="53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Flash player</a:t>
            </a: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F838CD06-6B46-C4ED-E4C2-B8BF5F43F951}"/>
              </a:ext>
            </a:extLst>
          </p:cNvPr>
          <p:cNvSpPr txBox="1"/>
          <p:nvPr/>
        </p:nvSpPr>
        <p:spPr>
          <a:xfrm>
            <a:off x="5646935" y="2479093"/>
            <a:ext cx="3889489" cy="53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JAVA Applets</a:t>
            </a:r>
          </a:p>
        </p:txBody>
      </p:sp>
    </p:spTree>
    <p:extLst>
      <p:ext uri="{BB962C8B-B14F-4D97-AF65-F5344CB8AC3E}">
        <p14:creationId xmlns:p14="http://schemas.microsoft.com/office/powerpoint/2010/main" val="9146110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3497" y="27191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Novos recursos…</a:t>
            </a:r>
            <a:endParaRPr sz="36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170" name="Picture 2" descr="adobe flash 8 logo vector | TOPpng">
            <a:extLst>
              <a:ext uri="{FF2B5EF4-FFF2-40B4-BE49-F238E27FC236}">
                <a16:creationId xmlns:a16="http://schemas.microsoft.com/office/drawing/2014/main" id="{B1E20FFE-885E-2045-0D75-6E30E33C3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2" t="9119" r="6411" b="8805"/>
          <a:stretch>
            <a:fillRect/>
          </a:stretch>
        </p:blipFill>
        <p:spPr bwMode="auto">
          <a:xfrm>
            <a:off x="387349" y="1046451"/>
            <a:ext cx="1379229" cy="132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68;p3">
            <a:extLst>
              <a:ext uri="{FF2B5EF4-FFF2-40B4-BE49-F238E27FC236}">
                <a16:creationId xmlns:a16="http://schemas.microsoft.com/office/drawing/2014/main" id="{45048781-06F1-7D68-4B73-F09537890A0C}"/>
              </a:ext>
            </a:extLst>
          </p:cNvPr>
          <p:cNvSpPr txBox="1"/>
          <p:nvPr/>
        </p:nvSpPr>
        <p:spPr>
          <a:xfrm>
            <a:off x="1620643" y="1522703"/>
            <a:ext cx="2094107" cy="53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Flash player</a:t>
            </a:r>
          </a:p>
        </p:txBody>
      </p:sp>
      <p:pic>
        <p:nvPicPr>
          <p:cNvPr id="8194" name="Picture 2" descr="V.I.R.A.L. - Avaiana de Pau | Paranerdia">
            <a:extLst>
              <a:ext uri="{FF2B5EF4-FFF2-40B4-BE49-F238E27FC236}">
                <a16:creationId xmlns:a16="http://schemas.microsoft.com/office/drawing/2014/main" id="{EE1F3128-8772-DA75-279A-98EF67953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3143" y="2660642"/>
            <a:ext cx="2628221" cy="156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O Click Jogos morreu? TecMundo investiga mistério - TecMundo">
            <a:extLst>
              <a:ext uri="{FF2B5EF4-FFF2-40B4-BE49-F238E27FC236}">
                <a16:creationId xmlns:a16="http://schemas.microsoft.com/office/drawing/2014/main" id="{CBAA23FC-0D87-0510-CFCA-71E82AA98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49003" y="1215902"/>
            <a:ext cx="3584203" cy="2889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582580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3497" y="27191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Novos recursos…</a:t>
            </a:r>
            <a:endParaRPr sz="36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" name="Picture 4" descr="Entenda por que desativar o plugin do Java ajuda a segurança | Tecnologia e  Games | G1">
            <a:extLst>
              <a:ext uri="{FF2B5EF4-FFF2-40B4-BE49-F238E27FC236}">
                <a16:creationId xmlns:a16="http://schemas.microsoft.com/office/drawing/2014/main" id="{0BBF85F2-09C2-C582-A6FD-A74743EC5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3603" y="1033222"/>
            <a:ext cx="831080" cy="119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A1484DEB-A37B-CCEF-48BB-6763C3316639}"/>
              </a:ext>
            </a:extLst>
          </p:cNvPr>
          <p:cNvSpPr txBox="1"/>
          <p:nvPr/>
        </p:nvSpPr>
        <p:spPr>
          <a:xfrm>
            <a:off x="1441003" y="1531726"/>
            <a:ext cx="2257080" cy="361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JAVA Applets</a:t>
            </a:r>
          </a:p>
        </p:txBody>
      </p:sp>
      <p:pic>
        <p:nvPicPr>
          <p:cNvPr id="9218" name="Picture 2" descr="How to Use Java, Silverlight, and Other Plugins in Modern Browsers">
            <a:extLst>
              <a:ext uri="{FF2B5EF4-FFF2-40B4-BE49-F238E27FC236}">
                <a16:creationId xmlns:a16="http://schemas.microsoft.com/office/drawing/2014/main" id="{34E61E94-1336-4B9F-F891-6D3D202E7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15836" y="724629"/>
            <a:ext cx="4427230" cy="261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ómo utilizar Java, Silverlight y otros plugins no soportados en los  navegadores actuales">
            <a:extLst>
              <a:ext uri="{FF2B5EF4-FFF2-40B4-BE49-F238E27FC236}">
                <a16:creationId xmlns:a16="http://schemas.microsoft.com/office/drawing/2014/main" id="{C8349D0D-5EBF-9168-7B7B-F6EB096E8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7315" y="2515110"/>
            <a:ext cx="4077885" cy="213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977878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3497" y="27191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Utilizando a embed</a:t>
            </a:r>
            <a:endParaRPr sz="36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42" name="Picture 2" descr="SHOW ME THE CODE - SHOW ME THE MONEY111 | Meme Generator">
            <a:extLst>
              <a:ext uri="{FF2B5EF4-FFF2-40B4-BE49-F238E27FC236}">
                <a16:creationId xmlns:a16="http://schemas.microsoft.com/office/drawing/2014/main" id="{19552729-C068-24AC-B692-C6207BFB0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6343" y="1327641"/>
            <a:ext cx="4950119" cy="309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806405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Hum, isso já é um pouco mais novo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 &lt;iframe&gt;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;p5">
            <a:extLst>
              <a:ext uri="{FF2B5EF4-FFF2-40B4-BE49-F238E27FC236}">
                <a16:creationId xmlns:a16="http://schemas.microsoft.com/office/drawing/2014/main" id="{04430E38-A353-A1BF-0150-9D1AB62D3B51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Estruturando seu HTML + Formatações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0773206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3497" y="27191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Nasce o iframe</a:t>
            </a:r>
            <a:endParaRPr sz="36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416A47A-88FF-F208-E3BB-4B2DF65DB971}"/>
              </a:ext>
            </a:extLst>
          </p:cNvPr>
          <p:cNvSpPr txBox="1"/>
          <p:nvPr/>
        </p:nvSpPr>
        <p:spPr>
          <a:xfrm>
            <a:off x="4481947" y="1270684"/>
            <a:ext cx="3727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&lt;iframe&gt;</a:t>
            </a:r>
            <a:endParaRPr lang="pt-BR" sz="360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B5AF2A6-67E4-4320-6903-9D650056D802}"/>
              </a:ext>
            </a:extLst>
          </p:cNvPr>
          <p:cNvSpPr txBox="1"/>
          <p:nvPr/>
        </p:nvSpPr>
        <p:spPr>
          <a:xfrm>
            <a:off x="603250" y="1740677"/>
            <a:ext cx="3727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&lt;embed&gt;</a:t>
            </a:r>
            <a:endParaRPr lang="pt-BR" sz="360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9E78892-090B-45C6-8120-F7CEE02D2C6A}"/>
              </a:ext>
            </a:extLst>
          </p:cNvPr>
          <p:cNvSpPr txBox="1"/>
          <p:nvPr/>
        </p:nvSpPr>
        <p:spPr>
          <a:xfrm>
            <a:off x="701899" y="2688104"/>
            <a:ext cx="3727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&lt;object&gt;</a:t>
            </a:r>
            <a:endParaRPr lang="pt-BR" sz="360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7F2BF3D-0C16-2FD1-64E1-A5F9DCAE7A09}"/>
              </a:ext>
            </a:extLst>
          </p:cNvPr>
          <p:cNvSpPr txBox="1"/>
          <p:nvPr/>
        </p:nvSpPr>
        <p:spPr>
          <a:xfrm>
            <a:off x="4481947" y="2171015"/>
            <a:ext cx="3727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&lt;video&gt;</a:t>
            </a:r>
            <a:endParaRPr lang="pt-BR" sz="360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AC7B9B0-9E3B-4D01-9AF1-4C0F004153C1}"/>
              </a:ext>
            </a:extLst>
          </p:cNvPr>
          <p:cNvSpPr txBox="1"/>
          <p:nvPr/>
        </p:nvSpPr>
        <p:spPr>
          <a:xfrm>
            <a:off x="4558147" y="3004920"/>
            <a:ext cx="3727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&lt;audio&gt;</a:t>
            </a:r>
            <a:endParaRPr lang="pt-BR" sz="3600"/>
          </a:p>
        </p:txBody>
      </p:sp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CF86C51E-2017-9DB1-E223-EDC0E00DE22B}"/>
              </a:ext>
            </a:extLst>
          </p:cNvPr>
          <p:cNvSpPr/>
          <p:nvPr/>
        </p:nvSpPr>
        <p:spPr>
          <a:xfrm>
            <a:off x="3254599" y="2245753"/>
            <a:ext cx="863600" cy="510740"/>
          </a:xfrm>
          <a:prstGeom prst="rightArrow">
            <a:avLst>
              <a:gd name="adj1" fmla="val 50000"/>
              <a:gd name="adj2" fmla="val 661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814586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3497" y="27191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Utilizando a iframe</a:t>
            </a:r>
            <a:endParaRPr sz="36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266" name="Picture 2" descr="Jquery - .NetCoders">
            <a:extLst>
              <a:ext uri="{FF2B5EF4-FFF2-40B4-BE49-F238E27FC236}">
                <a16:creationId xmlns:a16="http://schemas.microsoft.com/office/drawing/2014/main" id="{355EA156-4916-30E7-457D-7614349BA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0" t="7715" r="6188" b="10558"/>
          <a:stretch>
            <a:fillRect/>
          </a:stretch>
        </p:blipFill>
        <p:spPr bwMode="auto">
          <a:xfrm>
            <a:off x="2637944" y="1443136"/>
            <a:ext cx="3572081" cy="2683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97987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Google Shape;240;g116d3f5ae16_1_6">
            <a:extLst>
              <a:ext uri="{FF2B5EF4-FFF2-40B4-BE49-F238E27FC236}">
                <a16:creationId xmlns:a16="http://schemas.microsoft.com/office/drawing/2014/main" id="{394BE2D4-1308-43DE-D8CD-9CC40331119E}"/>
              </a:ext>
            </a:extLst>
          </p:cNvPr>
          <p:cNvSpPr/>
          <p:nvPr/>
        </p:nvSpPr>
        <p:spPr>
          <a:xfrm>
            <a:off x="1215240" y="1102976"/>
            <a:ext cx="5866242" cy="3436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30000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&lt;form&gt;</a:t>
            </a:r>
          </a:p>
          <a:p>
            <a:pPr>
              <a:lnSpc>
                <a:spcPct val="150000"/>
              </a:lnSpc>
              <a:buSzPct val="130000"/>
            </a:pP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&lt;input&gt;</a:t>
            </a:r>
          </a:p>
          <a:p>
            <a:pPr>
              <a:lnSpc>
                <a:spcPct val="150000"/>
              </a:lnSpc>
              <a:buSzPct val="130000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&lt;checkbox&gt; e &lt;radio&gt;</a:t>
            </a:r>
          </a:p>
          <a:p>
            <a:pPr>
              <a:lnSpc>
                <a:spcPct val="150000"/>
              </a:lnSpc>
              <a:buSzPct val="130000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&lt;button&gt;</a:t>
            </a:r>
          </a:p>
          <a:p>
            <a:pPr>
              <a:lnSpc>
                <a:spcPct val="150000"/>
              </a:lnSpc>
              <a:buSzPct val="130000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&lt;select&gt;</a:t>
            </a:r>
          </a:p>
          <a:p>
            <a:pPr>
              <a:lnSpc>
                <a:spcPct val="150000"/>
              </a:lnSpc>
              <a:buSzPct val="130000"/>
            </a:pP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&lt;textarea&gt;</a:t>
            </a:r>
            <a:endParaRPr lang="en-US" sz="24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24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24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24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pt-BR" sz="24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30000"/>
              <a:buFont typeface="Calibri" panose="020F0502020204030204" pitchFamily="34" charset="0"/>
              <a:buChar char="›"/>
            </a:pPr>
            <a:endParaRPr sz="24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A3FC568-EB64-58CB-F988-847BF77F92A6}"/>
              </a:ext>
            </a:extLst>
          </p:cNvPr>
          <p:cNvSpPr/>
          <p:nvPr/>
        </p:nvSpPr>
        <p:spPr>
          <a:xfrm>
            <a:off x="1039390" y="1427517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368DB53-D9E7-CB1A-C9B9-75BBBF7A5EBC}"/>
              </a:ext>
            </a:extLst>
          </p:cNvPr>
          <p:cNvSpPr/>
          <p:nvPr/>
        </p:nvSpPr>
        <p:spPr>
          <a:xfrm>
            <a:off x="1039390" y="1968044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83F9E36-88F2-0EDC-FD27-CC07101C1429}"/>
              </a:ext>
            </a:extLst>
          </p:cNvPr>
          <p:cNvSpPr/>
          <p:nvPr/>
        </p:nvSpPr>
        <p:spPr>
          <a:xfrm>
            <a:off x="1039389" y="2508571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66CCFC5-30D2-5955-07D1-E8AC42ACEB8A}"/>
              </a:ext>
            </a:extLst>
          </p:cNvPr>
          <p:cNvSpPr/>
          <p:nvPr/>
        </p:nvSpPr>
        <p:spPr>
          <a:xfrm>
            <a:off x="1039389" y="3076781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5A92C09-7EA6-6820-1FE5-12CEE296FA68}"/>
              </a:ext>
            </a:extLst>
          </p:cNvPr>
          <p:cNvSpPr/>
          <p:nvPr/>
        </p:nvSpPr>
        <p:spPr>
          <a:xfrm>
            <a:off x="1039388" y="3617308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3713258-5E82-FEEB-6603-38691F12CDB0}"/>
              </a:ext>
            </a:extLst>
          </p:cNvPr>
          <p:cNvSpPr/>
          <p:nvPr/>
        </p:nvSpPr>
        <p:spPr>
          <a:xfrm>
            <a:off x="1039388" y="4185518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Vamos “prosiá” um pouco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Resenha: sobre cores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;p5">
            <a:extLst>
              <a:ext uri="{FF2B5EF4-FFF2-40B4-BE49-F238E27FC236}">
                <a16:creationId xmlns:a16="http://schemas.microsoft.com/office/drawing/2014/main" id="{0B17B8B5-A776-499D-BA37-4A92F0798C79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Estruturando seu HTML + Formatações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0742522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aixaDeTexto 20">
            <a:extLst>
              <a:ext uri="{FF2B5EF4-FFF2-40B4-BE49-F238E27FC236}">
                <a16:creationId xmlns:a16="http://schemas.microsoft.com/office/drawing/2014/main" id="{9CF7B5C2-1404-64FF-5EE9-4A49A53727A6}"/>
              </a:ext>
            </a:extLst>
          </p:cNvPr>
          <p:cNvSpPr txBox="1"/>
          <p:nvPr/>
        </p:nvSpPr>
        <p:spPr>
          <a:xfrm>
            <a:off x="509827" y="457668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/>
              <a:t>https://www.w3schools.com/tags/ref_colornames.asp</a:t>
            </a:r>
          </a:p>
        </p:txBody>
      </p:sp>
      <p:sp>
        <p:nvSpPr>
          <p:cNvPr id="24" name="Google Shape;169;p3">
            <a:extLst>
              <a:ext uri="{FF2B5EF4-FFF2-40B4-BE49-F238E27FC236}">
                <a16:creationId xmlns:a16="http://schemas.microsoft.com/office/drawing/2014/main" id="{02D7FDE5-B0D9-0A83-AC8B-196C4895A19F}"/>
              </a:ext>
            </a:extLst>
          </p:cNvPr>
          <p:cNvSpPr txBox="1"/>
          <p:nvPr/>
        </p:nvSpPr>
        <p:spPr>
          <a:xfrm>
            <a:off x="453762" y="26121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Cores no navegador</a:t>
            </a:r>
            <a:endParaRPr sz="36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2687EA4-DA04-A674-FB08-F53469DF5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47" y="1125036"/>
            <a:ext cx="5051561" cy="3156818"/>
          </a:xfrm>
          <a:prstGeom prst="rect">
            <a:avLst/>
          </a:prstGeom>
        </p:spPr>
      </p:pic>
      <p:sp>
        <p:nvSpPr>
          <p:cNvPr id="26" name="Google Shape;168;p3">
            <a:extLst>
              <a:ext uri="{FF2B5EF4-FFF2-40B4-BE49-F238E27FC236}">
                <a16:creationId xmlns:a16="http://schemas.microsoft.com/office/drawing/2014/main" id="{BD000B62-EA7A-6222-DC71-51A555F8D860}"/>
              </a:ext>
            </a:extLst>
          </p:cNvPr>
          <p:cNvSpPr txBox="1"/>
          <p:nvPr/>
        </p:nvSpPr>
        <p:spPr>
          <a:xfrm>
            <a:off x="5795585" y="1637758"/>
            <a:ext cx="3085277" cy="120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Navegadores modernos aceitam aproximadamente 140 cores nomes de cores</a:t>
            </a:r>
          </a:p>
        </p:txBody>
      </p:sp>
    </p:spTree>
    <p:extLst>
      <p:ext uri="{BB962C8B-B14F-4D97-AF65-F5344CB8AC3E}">
        <p14:creationId xmlns:p14="http://schemas.microsoft.com/office/powerpoint/2010/main" val="3515473398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69;p3">
            <a:extLst>
              <a:ext uri="{FF2B5EF4-FFF2-40B4-BE49-F238E27FC236}">
                <a16:creationId xmlns:a16="http://schemas.microsoft.com/office/drawing/2014/main" id="{02D7FDE5-B0D9-0A83-AC8B-196C4895A19F}"/>
              </a:ext>
            </a:extLst>
          </p:cNvPr>
          <p:cNvSpPr txBox="1"/>
          <p:nvPr/>
        </p:nvSpPr>
        <p:spPr>
          <a:xfrm>
            <a:off x="453762" y="26121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Cores no navegador</a:t>
            </a:r>
            <a:endParaRPr sz="36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94C529E-C4D4-5956-6B02-19DAF34C6550}"/>
              </a:ext>
            </a:extLst>
          </p:cNvPr>
          <p:cNvSpPr txBox="1"/>
          <p:nvPr/>
        </p:nvSpPr>
        <p:spPr>
          <a:xfrm>
            <a:off x="510923" y="1840369"/>
            <a:ext cx="8016899" cy="27546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800"/>
              </a:spcAft>
              <a:buFont typeface="Arial" pitchFamily="34" charset="0"/>
              <a:buChar char="•"/>
            </a:pPr>
            <a:r>
              <a:rPr lang="en-US" b="1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RGB</a:t>
            </a:r>
            <a:r>
              <a:rPr lang="en-US" b="0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Combinação de Vermelho, Verde e Azul (Red, Green, Blue)</a:t>
            </a:r>
          </a:p>
          <a:p>
            <a:pPr marL="285750" indent="-285750">
              <a:spcAft>
                <a:spcPts val="1800"/>
              </a:spcAft>
              <a:buFont typeface="Arial" pitchFamily="34" charset="0"/>
              <a:buChar char="•"/>
            </a:pPr>
            <a:r>
              <a:rPr lang="en-US" b="1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HEX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: Combinação de Vermelho, Verde e Azul, mas descrito em Hexadecimal</a:t>
            </a:r>
            <a:r>
              <a:rPr lang="en-US" b="0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spcAft>
                <a:spcPts val="1800"/>
              </a:spcAft>
              <a:buFont typeface="Arial" pitchFamily="34" charset="0"/>
              <a:buChar char="•"/>
            </a:pPr>
            <a:r>
              <a:rPr lang="en-US" b="1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HSL</a:t>
            </a:r>
            <a:r>
              <a:rPr lang="en-US" b="0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 Matiz (Hue), Saturação (Saturation) e Iluminação (Lighten). A matiz tem os valores onde 0 é vermelho, 120 verde, 240 azul.</a:t>
            </a:r>
          </a:p>
          <a:p>
            <a:pPr marL="285750" indent="-285750">
              <a:spcAft>
                <a:spcPts val="1800"/>
              </a:spcAft>
              <a:buFont typeface="Arial" pitchFamily="34" charset="0"/>
              <a:buChar char="•"/>
            </a:pPr>
            <a:r>
              <a:rPr lang="en-US" b="1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RGBA</a:t>
            </a:r>
            <a:r>
              <a:rPr lang="en-US" b="0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Mesmo que RGB, porém adicionado canal Alpha (Transparência)</a:t>
            </a:r>
          </a:p>
          <a:p>
            <a:pPr marL="285750" indent="-285750">
              <a:spcAft>
                <a:spcPts val="1800"/>
              </a:spcAft>
              <a:buFont typeface="Arial" pitchFamily="34" charset="0"/>
              <a:buChar char="•"/>
            </a:pPr>
            <a:r>
              <a:rPr lang="en-US" b="1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HSLA</a:t>
            </a:r>
            <a:r>
              <a:rPr lang="en-US" b="0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Mesmo que HSL, porém adicionado canal Alpha (Transparência)</a:t>
            </a:r>
          </a:p>
          <a:p>
            <a:pPr marL="285750" indent="-285750">
              <a:spcAft>
                <a:spcPts val="1800"/>
              </a:spcAft>
              <a:buFont typeface="Arial" pitchFamily="34" charset="0"/>
              <a:buChar char="•"/>
            </a:pPr>
            <a:endParaRPr lang="pt-B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164A158-71D1-235A-2A90-DA38D6767A9E}"/>
              </a:ext>
            </a:extLst>
          </p:cNvPr>
          <p:cNvSpPr txBox="1"/>
          <p:nvPr/>
        </p:nvSpPr>
        <p:spPr>
          <a:xfrm>
            <a:off x="510923" y="1175636"/>
            <a:ext cx="77976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0" i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Você pode escolher por nome de cores ou também pelos seguintes valores:</a:t>
            </a:r>
            <a:endParaRPr lang="pt-B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753676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69;p3">
            <a:extLst>
              <a:ext uri="{FF2B5EF4-FFF2-40B4-BE49-F238E27FC236}">
                <a16:creationId xmlns:a16="http://schemas.microsoft.com/office/drawing/2014/main" id="{02D7FDE5-B0D9-0A83-AC8B-196C4895A19F}"/>
              </a:ext>
            </a:extLst>
          </p:cNvPr>
          <p:cNvSpPr txBox="1"/>
          <p:nvPr/>
        </p:nvSpPr>
        <p:spPr>
          <a:xfrm>
            <a:off x="453762" y="26121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Cores no navegador</a:t>
            </a:r>
            <a:endParaRPr sz="36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164A158-71D1-235A-2A90-DA38D6767A9E}"/>
              </a:ext>
            </a:extLst>
          </p:cNvPr>
          <p:cNvSpPr txBox="1"/>
          <p:nvPr/>
        </p:nvSpPr>
        <p:spPr>
          <a:xfrm>
            <a:off x="510923" y="1042769"/>
            <a:ext cx="77976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Hexadecimal</a:t>
            </a:r>
            <a:endParaRPr lang="pt-BR"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1D30F8A-E766-4814-A0A5-0909C65433DF}"/>
              </a:ext>
            </a:extLst>
          </p:cNvPr>
          <p:cNvSpPr txBox="1"/>
          <p:nvPr/>
        </p:nvSpPr>
        <p:spPr>
          <a:xfrm>
            <a:off x="381548" y="1774932"/>
            <a:ext cx="79269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0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0,1,2,3,4,5,6,7,8,9,10,11,12,13,14,15</a:t>
            </a:r>
            <a:endParaRPr lang="pt-BR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D58A68-730A-2175-C604-28A7E92A9EF4}"/>
              </a:ext>
            </a:extLst>
          </p:cNvPr>
          <p:cNvSpPr txBox="1"/>
          <p:nvPr/>
        </p:nvSpPr>
        <p:spPr>
          <a:xfrm>
            <a:off x="348654" y="2436869"/>
            <a:ext cx="79269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0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0,1,2,3,4,5,6,7,8,9,</a:t>
            </a:r>
            <a:r>
              <a:rPr lang="en-US" b="0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0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A, B, C, D, E, F</a:t>
            </a:r>
            <a:endParaRPr lang="pt-BR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eta: para Baixo 2">
            <a:extLst>
              <a:ext uri="{FF2B5EF4-FFF2-40B4-BE49-F238E27FC236}">
                <a16:creationId xmlns:a16="http://schemas.microsoft.com/office/drawing/2014/main" id="{BF471926-B8EB-A185-A49E-1BB28D9DFDEC}"/>
              </a:ext>
            </a:extLst>
          </p:cNvPr>
          <p:cNvSpPr/>
          <p:nvPr/>
        </p:nvSpPr>
        <p:spPr>
          <a:xfrm>
            <a:off x="4736460" y="2192819"/>
            <a:ext cx="177617" cy="27629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3C4D75F7-AD39-8657-0521-31F2E26E709B}"/>
              </a:ext>
            </a:extLst>
          </p:cNvPr>
          <p:cNvSpPr/>
          <p:nvPr/>
        </p:nvSpPr>
        <p:spPr>
          <a:xfrm>
            <a:off x="5283565" y="2183638"/>
            <a:ext cx="177617" cy="27629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74B2CEF0-9B7F-6625-6D0D-4ECB068CBB89}"/>
              </a:ext>
            </a:extLst>
          </p:cNvPr>
          <p:cNvSpPr/>
          <p:nvPr/>
        </p:nvSpPr>
        <p:spPr>
          <a:xfrm>
            <a:off x="5830670" y="2190637"/>
            <a:ext cx="177617" cy="27629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3" name="Seta: para Baixo 12">
            <a:extLst>
              <a:ext uri="{FF2B5EF4-FFF2-40B4-BE49-F238E27FC236}">
                <a16:creationId xmlns:a16="http://schemas.microsoft.com/office/drawing/2014/main" id="{4C1DDD9B-1147-9FAE-BB27-A1EAC28D5644}"/>
              </a:ext>
            </a:extLst>
          </p:cNvPr>
          <p:cNvSpPr/>
          <p:nvPr/>
        </p:nvSpPr>
        <p:spPr>
          <a:xfrm>
            <a:off x="6377775" y="2206805"/>
            <a:ext cx="177617" cy="27629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4" name="Seta: para Baixo 13">
            <a:extLst>
              <a:ext uri="{FF2B5EF4-FFF2-40B4-BE49-F238E27FC236}">
                <a16:creationId xmlns:a16="http://schemas.microsoft.com/office/drawing/2014/main" id="{CA8B7366-C8BC-28C8-324F-D75DF0E4EA53}"/>
              </a:ext>
            </a:extLst>
          </p:cNvPr>
          <p:cNvSpPr/>
          <p:nvPr/>
        </p:nvSpPr>
        <p:spPr>
          <a:xfrm>
            <a:off x="6924880" y="2195154"/>
            <a:ext cx="177617" cy="27629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E8CC95C7-34D7-62F3-1E4E-58350A007753}"/>
              </a:ext>
            </a:extLst>
          </p:cNvPr>
          <p:cNvSpPr/>
          <p:nvPr/>
        </p:nvSpPr>
        <p:spPr>
          <a:xfrm>
            <a:off x="7465954" y="2198586"/>
            <a:ext cx="177617" cy="27629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E8D0637-A4F2-199A-F184-C70FF3E16845}"/>
              </a:ext>
            </a:extLst>
          </p:cNvPr>
          <p:cNvSpPr txBox="1"/>
          <p:nvPr/>
        </p:nvSpPr>
        <p:spPr>
          <a:xfrm>
            <a:off x="510923" y="3390138"/>
            <a:ext cx="65411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0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</a:t>
            </a:r>
            <a:r>
              <a:rPr lang="en-US" sz="2400" b="0" i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RR</a:t>
            </a:r>
            <a:r>
              <a:rPr lang="en-US" sz="2400" b="0" i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GG</a:t>
            </a:r>
            <a:r>
              <a:rPr lang="en-US" sz="2400" b="0" i="0">
                <a:solidFill>
                  <a:srgbClr val="00B0F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BB</a:t>
            </a:r>
            <a:r>
              <a:rPr lang="en-US" sz="2400" b="0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-&gt; #</a:t>
            </a:r>
            <a:r>
              <a:rPr lang="en-US" sz="2400" b="0" i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FF</a:t>
            </a:r>
            <a:r>
              <a:rPr lang="en-US" sz="2400" b="0" i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00</a:t>
            </a:r>
            <a:r>
              <a:rPr lang="en-US" sz="2400" b="0" i="0">
                <a:solidFill>
                  <a:srgbClr val="00B0F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00</a:t>
            </a:r>
            <a:r>
              <a:rPr lang="en-US" sz="2400" b="0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lang="en-US" sz="2400" b="0" i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255</a:t>
            </a:r>
            <a:r>
              <a:rPr lang="en-US" sz="2400" b="0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2400" b="0" i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sz="2400" b="0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2400" b="0" i="0">
                <a:solidFill>
                  <a:srgbClr val="00B0F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pt-BR" sz="2400">
              <a:solidFill>
                <a:srgbClr val="00B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098742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69;p3">
            <a:extLst>
              <a:ext uri="{FF2B5EF4-FFF2-40B4-BE49-F238E27FC236}">
                <a16:creationId xmlns:a16="http://schemas.microsoft.com/office/drawing/2014/main" id="{02D7FDE5-B0D9-0A83-AC8B-196C4895A19F}"/>
              </a:ext>
            </a:extLst>
          </p:cNvPr>
          <p:cNvSpPr txBox="1"/>
          <p:nvPr/>
        </p:nvSpPr>
        <p:spPr>
          <a:xfrm>
            <a:off x="453762" y="26121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Cores no navegador</a:t>
            </a:r>
            <a:endParaRPr sz="36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314" name="Picture 2" descr="now let's code! - Victory Baby | Meme Generator">
            <a:extLst>
              <a:ext uri="{FF2B5EF4-FFF2-40B4-BE49-F238E27FC236}">
                <a16:creationId xmlns:a16="http://schemas.microsoft.com/office/drawing/2014/main" id="{ACA2A634-F754-9938-ECF8-E9BCF4258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90064" y="1444789"/>
            <a:ext cx="2687420" cy="268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406842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4;p2">
            <a:extLst>
              <a:ext uri="{FF2B5EF4-FFF2-40B4-BE49-F238E27FC236}">
                <a16:creationId xmlns:a16="http://schemas.microsoft.com/office/drawing/2014/main" id="{673F20ED-EA6B-6BC5-7526-7B343B272C51}"/>
              </a:ext>
            </a:extLst>
          </p:cNvPr>
          <p:cNvSpPr txBox="1"/>
          <p:nvPr/>
        </p:nvSpPr>
        <p:spPr>
          <a:xfrm>
            <a:off x="1162075" y="2377198"/>
            <a:ext cx="6761700" cy="127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a057ae1a2_0_175"/>
          <p:cNvSpPr txBox="1"/>
          <p:nvPr/>
        </p:nvSpPr>
        <p:spPr>
          <a:xfrm>
            <a:off x="438625" y="1644855"/>
            <a:ext cx="7737600" cy="170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400">
                <a:sym typeface="Century Gothic"/>
              </a:rPr>
              <a:t>Trabalhando com mídias</a:t>
            </a:r>
            <a:endParaRPr sz="4400">
              <a:sym typeface="Century Gothic"/>
            </a:endParaRPr>
          </a:p>
        </p:txBody>
      </p:sp>
      <p:pic>
        <p:nvPicPr>
          <p:cNvPr id="260" name="Google Shape;260;g10a057ae1a2_0_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0a057ae1a2_0_175"/>
          <p:cNvSpPr txBox="1"/>
          <p:nvPr/>
        </p:nvSpPr>
        <p:spPr>
          <a:xfrm>
            <a:off x="438625" y="88625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I: Conceitos Básicos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342227" y="2517968"/>
            <a:ext cx="6761700" cy="2304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 Medeiros Mainardes</a:t>
            </a:r>
            <a:br>
              <a:rPr lang="pt-BR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 Sênior / Tech Lead</a:t>
            </a:r>
            <a:b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</a:p>
        </p:txBody>
      </p:sp>
      <p:sp>
        <p:nvSpPr>
          <p:cNvPr id="5" name="Google Shape;155;p2">
            <a:extLst>
              <a:ext uri="{FF2B5EF4-FFF2-40B4-BE49-F238E27FC236}">
                <a16:creationId xmlns:a16="http://schemas.microsoft.com/office/drawing/2014/main" id="{E869B7C6-36B6-7F35-91AF-6A50B30226FB}"/>
              </a:ext>
            </a:extLst>
          </p:cNvPr>
          <p:cNvSpPr txBox="1"/>
          <p:nvPr/>
        </p:nvSpPr>
        <p:spPr>
          <a:xfrm>
            <a:off x="342227" y="713906"/>
            <a:ext cx="8214557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000">
                <a:sym typeface="Century Gothic"/>
              </a:rPr>
              <a:t>Trabalhando com mídias</a:t>
            </a:r>
          </a:p>
        </p:txBody>
      </p:sp>
      <p:sp>
        <p:nvSpPr>
          <p:cNvPr id="6" name="Google Shape;262;g10a057ae1a2_0_175">
            <a:extLst>
              <a:ext uri="{FF2B5EF4-FFF2-40B4-BE49-F238E27FC236}">
                <a16:creationId xmlns:a16="http://schemas.microsoft.com/office/drawing/2014/main" id="{6C49EEBB-EEB4-B4D7-73C7-C988B1617D39}"/>
              </a:ext>
            </a:extLst>
          </p:cNvPr>
          <p:cNvSpPr txBox="1"/>
          <p:nvPr/>
        </p:nvSpPr>
        <p:spPr>
          <a:xfrm>
            <a:off x="342227" y="360043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I: Conceitos Básicos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/>
          <p:nvPr/>
        </p:nvSpPr>
        <p:spPr>
          <a:xfrm>
            <a:off x="491566" y="387779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Mim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g109ffa863cd_0_0"/>
          <p:cNvSpPr txBox="1"/>
          <p:nvPr/>
        </p:nvSpPr>
        <p:spPr>
          <a:xfrm>
            <a:off x="410884" y="943167"/>
            <a:ext cx="7991100" cy="28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 de 20 anos como programador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Conhecimento prático em diversos projetos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Experiência em gestão de pessoas e treinamentos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Investidor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2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Cozinhar para mim é uma terapia</a:t>
            </a:r>
            <a:endParaRPr lang="en-US" sz="22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Lives na Twitch. </a:t>
            </a:r>
            <a:r>
              <a:rPr lang="pt-BR" sz="22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novidades, me adicionem no Instagram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sz="22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54;p2">
            <a:extLst>
              <a:ext uri="{FF2B5EF4-FFF2-40B4-BE49-F238E27FC236}">
                <a16:creationId xmlns:a16="http://schemas.microsoft.com/office/drawing/2014/main" id="{48690005-08EB-89CF-B902-A7CCA4D35BBB}"/>
              </a:ext>
            </a:extLst>
          </p:cNvPr>
          <p:cNvSpPr txBox="1"/>
          <p:nvPr/>
        </p:nvSpPr>
        <p:spPr>
          <a:xfrm>
            <a:off x="491566" y="3475748"/>
            <a:ext cx="6761700" cy="127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Google Shape;240;g116d3f5ae16_1_6">
            <a:extLst>
              <a:ext uri="{FF2B5EF4-FFF2-40B4-BE49-F238E27FC236}">
                <a16:creationId xmlns:a16="http://schemas.microsoft.com/office/drawing/2014/main" id="{394BE2D4-1308-43DE-D8CD-9CC40331119E}"/>
              </a:ext>
            </a:extLst>
          </p:cNvPr>
          <p:cNvSpPr/>
          <p:nvPr/>
        </p:nvSpPr>
        <p:spPr>
          <a:xfrm>
            <a:off x="1215240" y="1102976"/>
            <a:ext cx="5866242" cy="3436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30000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Entendendo tags de mídia</a:t>
            </a: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50000"/>
              </a:lnSpc>
              <a:buSzPct val="130000"/>
            </a:pPr>
            <a:r>
              <a:rPr lang="pt-BR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&lt;img&gt;</a:t>
            </a:r>
          </a:p>
          <a:p>
            <a:pPr>
              <a:lnSpc>
                <a:spcPct val="150000"/>
              </a:lnSpc>
              <a:buSzPct val="130000"/>
            </a:pPr>
            <a:r>
              <a:rPr lang="pt-BR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&lt;audio&gt;</a:t>
            </a:r>
          </a:p>
          <a:p>
            <a:pPr>
              <a:lnSpc>
                <a:spcPct val="150000"/>
              </a:lnSpc>
              <a:buSzPct val="130000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&lt;video&gt;</a:t>
            </a:r>
            <a:endParaRPr lang="pt-BR"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50000"/>
              </a:lnSpc>
              <a:buSzPct val="130000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&lt;track&gt;</a:t>
            </a:r>
          </a:p>
          <a:p>
            <a:pPr>
              <a:lnSpc>
                <a:spcPct val="150000"/>
              </a:lnSpc>
              <a:buSzPct val="130000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&lt;iframe&gt;</a:t>
            </a: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pt-BR"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30000"/>
              <a:buFont typeface="Calibri" panose="020F0502020204030204" pitchFamily="34" charset="0"/>
              <a:buChar char="›"/>
            </a:pPr>
            <a:endParaRPr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A3FC568-EB64-58CB-F988-847BF77F92A6}"/>
              </a:ext>
            </a:extLst>
          </p:cNvPr>
          <p:cNvSpPr/>
          <p:nvPr/>
        </p:nvSpPr>
        <p:spPr>
          <a:xfrm>
            <a:off x="1058440" y="1364017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368DB53-D9E7-CB1A-C9B9-75BBBF7A5EBC}"/>
              </a:ext>
            </a:extLst>
          </p:cNvPr>
          <p:cNvSpPr/>
          <p:nvPr/>
        </p:nvSpPr>
        <p:spPr>
          <a:xfrm>
            <a:off x="1058440" y="1821994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83F9E36-88F2-0EDC-FD27-CC07101C1429}"/>
              </a:ext>
            </a:extLst>
          </p:cNvPr>
          <p:cNvSpPr/>
          <p:nvPr/>
        </p:nvSpPr>
        <p:spPr>
          <a:xfrm>
            <a:off x="1058439" y="2286321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66CCFC5-30D2-5955-07D1-E8AC42ACEB8A}"/>
              </a:ext>
            </a:extLst>
          </p:cNvPr>
          <p:cNvSpPr/>
          <p:nvPr/>
        </p:nvSpPr>
        <p:spPr>
          <a:xfrm>
            <a:off x="1058439" y="2746581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5A92C09-7EA6-6820-1FE5-12CEE296FA68}"/>
              </a:ext>
            </a:extLst>
          </p:cNvPr>
          <p:cNvSpPr/>
          <p:nvPr/>
        </p:nvSpPr>
        <p:spPr>
          <a:xfrm>
            <a:off x="1058438" y="3204558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3713258-5E82-FEEB-6603-38691F12CDB0}"/>
              </a:ext>
            </a:extLst>
          </p:cNvPr>
          <p:cNvSpPr/>
          <p:nvPr/>
        </p:nvSpPr>
        <p:spPr>
          <a:xfrm>
            <a:off x="1058438" y="3658468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431924" y="1555166"/>
            <a:ext cx="8016900" cy="189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Rever algumas tags HTML. Entender como funcionam os formulários de um website e como uma informação enviada através de formulário chega até o servidor. </a:t>
            </a: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431924" y="1555166"/>
            <a:ext cx="8016900" cy="189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Saber tudo sobre mídias no HTML. Aprender a colocar imagens, vídeos, músicas, para enriquecer a experiência do usuário no seu site.</a:t>
            </a: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Um pouco de conceito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mídias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614113"/>
            <a:ext cx="7410300" cy="1008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ym typeface="Calibri"/>
              </a:rPr>
              <a:t>O que são as tags de mídia?</a:t>
            </a: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Imagens “nóis gosta”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614113"/>
            <a:ext cx="7410300" cy="1008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ym typeface="Calibri"/>
              </a:rPr>
              <a:t>Tag &lt;img&gt;</a:t>
            </a: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5;p5">
            <a:extLst>
              <a:ext uri="{FF2B5EF4-FFF2-40B4-BE49-F238E27FC236}">
                <a16:creationId xmlns:a16="http://schemas.microsoft.com/office/drawing/2014/main" id="{D82C0122-F04D-717D-364D-3511FADF8A72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mídias</a:t>
            </a:r>
            <a:endParaRPr sz="2400" b="0" i="0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37320881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curtindo um som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 &lt;audio&gt;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5;p5">
            <a:extLst>
              <a:ext uri="{FF2B5EF4-FFF2-40B4-BE49-F238E27FC236}">
                <a16:creationId xmlns:a16="http://schemas.microsoft.com/office/drawing/2014/main" id="{1A151419-AB11-E4C9-FD8A-C0CF7018921D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mídias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72379458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Colcando vídeos no seu site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 &lt;video&gt;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5;p5">
            <a:extLst>
              <a:ext uri="{FF2B5EF4-FFF2-40B4-BE49-F238E27FC236}">
                <a16:creationId xmlns:a16="http://schemas.microsoft.com/office/drawing/2014/main" id="{B33FE390-0BDE-B427-F593-C292444B2423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mídias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85946166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Alguém ainda usa isso?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 &lt;track&gt;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5;p5">
            <a:extLst>
              <a:ext uri="{FF2B5EF4-FFF2-40B4-BE49-F238E27FC236}">
                <a16:creationId xmlns:a16="http://schemas.microsoft.com/office/drawing/2014/main" id="{6A4CA299-4C5A-2BB4-D5E2-0F25EAEBA62A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mídias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52501263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Hum, isso já é um pouco mais novo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 &lt;iframe&gt;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5;p5">
            <a:extLst>
              <a:ext uri="{FF2B5EF4-FFF2-40B4-BE49-F238E27FC236}">
                <a16:creationId xmlns:a16="http://schemas.microsoft.com/office/drawing/2014/main" id="{AC87BF20-D125-4C58-9BB6-FA9312C47A78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mídias</a:t>
            </a:r>
            <a:endParaRPr sz="2400" b="0" i="0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0773206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4;p2">
            <a:extLst>
              <a:ext uri="{FF2B5EF4-FFF2-40B4-BE49-F238E27FC236}">
                <a16:creationId xmlns:a16="http://schemas.microsoft.com/office/drawing/2014/main" id="{673F20ED-EA6B-6BC5-7526-7B343B272C51}"/>
              </a:ext>
            </a:extLst>
          </p:cNvPr>
          <p:cNvSpPr txBox="1"/>
          <p:nvPr/>
        </p:nvSpPr>
        <p:spPr>
          <a:xfrm>
            <a:off x="1162075" y="2377198"/>
            <a:ext cx="6761700" cy="127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a057ae1a2_0_175"/>
          <p:cNvSpPr txBox="1"/>
          <p:nvPr/>
        </p:nvSpPr>
        <p:spPr>
          <a:xfrm>
            <a:off x="438625" y="1644855"/>
            <a:ext cx="7737600" cy="170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400">
                <a:sym typeface="Century Gothic"/>
              </a:rPr>
              <a:t>Trabalhando com Tabelas</a:t>
            </a:r>
            <a:endParaRPr sz="4400">
              <a:sym typeface="Century Gothic"/>
            </a:endParaRPr>
          </a:p>
        </p:txBody>
      </p:sp>
      <p:pic>
        <p:nvPicPr>
          <p:cNvPr id="260" name="Google Shape;260;g10a057ae1a2_0_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0a057ae1a2_0_175"/>
          <p:cNvSpPr txBox="1"/>
          <p:nvPr/>
        </p:nvSpPr>
        <p:spPr>
          <a:xfrm>
            <a:off x="438625" y="88625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I: Conceitos Básicos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342227" y="2517968"/>
            <a:ext cx="6761700" cy="2304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 Medeiros Mainardes</a:t>
            </a:r>
            <a:br>
              <a:rPr lang="pt-BR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 Sênior / Tech Lead</a:t>
            </a:r>
            <a:b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</a:p>
        </p:txBody>
      </p:sp>
      <p:sp>
        <p:nvSpPr>
          <p:cNvPr id="5" name="Google Shape;155;p2">
            <a:extLst>
              <a:ext uri="{FF2B5EF4-FFF2-40B4-BE49-F238E27FC236}">
                <a16:creationId xmlns:a16="http://schemas.microsoft.com/office/drawing/2014/main" id="{E869B7C6-36B6-7F35-91AF-6A50B30226FB}"/>
              </a:ext>
            </a:extLst>
          </p:cNvPr>
          <p:cNvSpPr txBox="1"/>
          <p:nvPr/>
        </p:nvSpPr>
        <p:spPr>
          <a:xfrm>
            <a:off x="342227" y="713906"/>
            <a:ext cx="8214557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000">
                <a:sym typeface="Century Gothic"/>
              </a:rPr>
              <a:t>Trabalhando com Tabelas</a:t>
            </a:r>
          </a:p>
        </p:txBody>
      </p:sp>
      <p:sp>
        <p:nvSpPr>
          <p:cNvPr id="6" name="Google Shape;262;g10a057ae1a2_0_175">
            <a:extLst>
              <a:ext uri="{FF2B5EF4-FFF2-40B4-BE49-F238E27FC236}">
                <a16:creationId xmlns:a16="http://schemas.microsoft.com/office/drawing/2014/main" id="{6C49EEBB-EEB4-B4D7-73C7-C988B1617D39}"/>
              </a:ext>
            </a:extLst>
          </p:cNvPr>
          <p:cNvSpPr txBox="1"/>
          <p:nvPr/>
        </p:nvSpPr>
        <p:spPr>
          <a:xfrm>
            <a:off x="342227" y="360043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I: Conceitos Básicos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Vamos começar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Formulários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 &lt;form&gt;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/>
          <p:nvPr/>
        </p:nvSpPr>
        <p:spPr>
          <a:xfrm>
            <a:off x="491566" y="387779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Mim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g109ffa863cd_0_0"/>
          <p:cNvSpPr txBox="1"/>
          <p:nvPr/>
        </p:nvSpPr>
        <p:spPr>
          <a:xfrm>
            <a:off x="410884" y="943167"/>
            <a:ext cx="7991100" cy="28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 de 20 anos como programador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Conhecimento prático em diversos projetos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Experiência em gestão de pessoas e treinamentos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Investidor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2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Cozinhar para mim é uma terapia</a:t>
            </a:r>
            <a:endParaRPr lang="en-US" sz="22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Lives na Twitch. </a:t>
            </a:r>
            <a:r>
              <a:rPr lang="pt-BR" sz="22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novidades, me adicionem no Instagram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sz="22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54;p2">
            <a:extLst>
              <a:ext uri="{FF2B5EF4-FFF2-40B4-BE49-F238E27FC236}">
                <a16:creationId xmlns:a16="http://schemas.microsoft.com/office/drawing/2014/main" id="{48690005-08EB-89CF-B902-A7CCA4D35BBB}"/>
              </a:ext>
            </a:extLst>
          </p:cNvPr>
          <p:cNvSpPr txBox="1"/>
          <p:nvPr/>
        </p:nvSpPr>
        <p:spPr>
          <a:xfrm>
            <a:off x="491566" y="3475748"/>
            <a:ext cx="6761700" cy="127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Google Shape;240;g116d3f5ae16_1_6">
            <a:extLst>
              <a:ext uri="{FF2B5EF4-FFF2-40B4-BE49-F238E27FC236}">
                <a16:creationId xmlns:a16="http://schemas.microsoft.com/office/drawing/2014/main" id="{394BE2D4-1308-43DE-D8CD-9CC40331119E}"/>
              </a:ext>
            </a:extLst>
          </p:cNvPr>
          <p:cNvSpPr/>
          <p:nvPr/>
        </p:nvSpPr>
        <p:spPr>
          <a:xfrm>
            <a:off x="1215240" y="1102976"/>
            <a:ext cx="5866242" cy="3436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30000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são tabelas e quando usamos?</a:t>
            </a:r>
          </a:p>
          <a:p>
            <a:pPr>
              <a:lnSpc>
                <a:spcPct val="150000"/>
              </a:lnSpc>
              <a:buSzPct val="130000"/>
            </a:pPr>
            <a:r>
              <a:rPr lang="pt-BR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&lt;table&gt;</a:t>
            </a:r>
          </a:p>
          <a:p>
            <a:pPr>
              <a:lnSpc>
                <a:spcPct val="150000"/>
              </a:lnSpc>
              <a:buSzPct val="130000"/>
            </a:pPr>
            <a:r>
              <a:rPr lang="pt-BR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&lt;tr&gt;</a:t>
            </a:r>
          </a:p>
          <a:p>
            <a:pPr>
              <a:lnSpc>
                <a:spcPct val="150000"/>
              </a:lnSpc>
              <a:buSzPct val="130000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&lt;td&gt;</a:t>
            </a:r>
            <a:endParaRPr lang="pt-BR"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50000"/>
              </a:lnSpc>
              <a:buSzPct val="130000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&lt;tbody&gt;, &lt;thead&gt;, &lt;tfoot&gt;</a:t>
            </a:r>
          </a:p>
          <a:p>
            <a:pPr>
              <a:lnSpc>
                <a:spcPct val="150000"/>
              </a:lnSpc>
              <a:buSzPct val="130000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Estilizando tabelas com CSS</a:t>
            </a: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pt-BR"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30000"/>
              <a:buFont typeface="Calibri" panose="020F0502020204030204" pitchFamily="34" charset="0"/>
              <a:buChar char="›"/>
            </a:pPr>
            <a:endParaRPr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A3FC568-EB64-58CB-F988-847BF77F92A6}"/>
              </a:ext>
            </a:extLst>
          </p:cNvPr>
          <p:cNvSpPr/>
          <p:nvPr/>
        </p:nvSpPr>
        <p:spPr>
          <a:xfrm>
            <a:off x="1058440" y="1364017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368DB53-D9E7-CB1A-C9B9-75BBBF7A5EBC}"/>
              </a:ext>
            </a:extLst>
          </p:cNvPr>
          <p:cNvSpPr/>
          <p:nvPr/>
        </p:nvSpPr>
        <p:spPr>
          <a:xfrm>
            <a:off x="1058440" y="1821994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83F9E36-88F2-0EDC-FD27-CC07101C1429}"/>
              </a:ext>
            </a:extLst>
          </p:cNvPr>
          <p:cNvSpPr/>
          <p:nvPr/>
        </p:nvSpPr>
        <p:spPr>
          <a:xfrm>
            <a:off x="1058439" y="2286321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66CCFC5-30D2-5955-07D1-E8AC42ACEB8A}"/>
              </a:ext>
            </a:extLst>
          </p:cNvPr>
          <p:cNvSpPr/>
          <p:nvPr/>
        </p:nvSpPr>
        <p:spPr>
          <a:xfrm>
            <a:off x="1058439" y="2746581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5A92C09-7EA6-6820-1FE5-12CEE296FA68}"/>
              </a:ext>
            </a:extLst>
          </p:cNvPr>
          <p:cNvSpPr/>
          <p:nvPr/>
        </p:nvSpPr>
        <p:spPr>
          <a:xfrm>
            <a:off x="1058438" y="3204558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3713258-5E82-FEEB-6603-38691F12CDB0}"/>
              </a:ext>
            </a:extLst>
          </p:cNvPr>
          <p:cNvSpPr/>
          <p:nvPr/>
        </p:nvSpPr>
        <p:spPr>
          <a:xfrm>
            <a:off x="1058438" y="3658468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431924" y="1555166"/>
            <a:ext cx="8016900" cy="189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Saber tudo sobre tabelas no HTML. Aprender a estruturar visualmente os dados. Quando utilizer e quando não utilizar</a:t>
            </a: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Um pouco de conceito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tabelas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614113"/>
            <a:ext cx="7410300" cy="1008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ym typeface="Calibri"/>
              </a:rPr>
              <a:t>O que são tabelas e quando usamos?</a:t>
            </a: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Como fazer uma tabela. Dicas de como fazer uma tabela - Escola Kids">
            <a:extLst>
              <a:ext uri="{FF2B5EF4-FFF2-40B4-BE49-F238E27FC236}">
                <a16:creationId xmlns:a16="http://schemas.microsoft.com/office/drawing/2014/main" id="{08966D2A-700E-10DB-AD10-2C818F743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1021" y="1455058"/>
            <a:ext cx="4989359" cy="275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A1F18272-E393-AE81-E510-5826443B1188}"/>
              </a:ext>
            </a:extLst>
          </p:cNvPr>
          <p:cNvSpPr txBox="1"/>
          <p:nvPr/>
        </p:nvSpPr>
        <p:spPr>
          <a:xfrm>
            <a:off x="455797" y="37442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tabelas?</a:t>
            </a:r>
            <a:endParaRPr sz="32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7571462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A1F18272-E393-AE81-E510-5826443B1188}"/>
              </a:ext>
            </a:extLst>
          </p:cNvPr>
          <p:cNvSpPr txBox="1"/>
          <p:nvPr/>
        </p:nvSpPr>
        <p:spPr>
          <a:xfrm>
            <a:off x="455797" y="37442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tabelas?</a:t>
            </a:r>
            <a:endParaRPr sz="32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50" name="Picture 2" descr="Curso de HTML - Aula 5: Criação de tabelas | Hiperbytes">
            <a:extLst>
              <a:ext uri="{FF2B5EF4-FFF2-40B4-BE49-F238E27FC236}">
                <a16:creationId xmlns:a16="http://schemas.microsoft.com/office/drawing/2014/main" id="{6EB420DC-D9C7-EEFF-4030-0D60FB3FB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823" y="1300696"/>
            <a:ext cx="2205514" cy="111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odelo de tabela de preços Modelo HTML">
            <a:extLst>
              <a:ext uri="{FF2B5EF4-FFF2-40B4-BE49-F238E27FC236}">
                <a16:creationId xmlns:a16="http://schemas.microsoft.com/office/drawing/2014/main" id="{FE2E7123-37BF-7D4F-D254-3D66DFE2D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" t="35306" r="3152" b="4226"/>
          <a:stretch>
            <a:fillRect/>
          </a:stretch>
        </p:blipFill>
        <p:spPr bwMode="auto">
          <a:xfrm>
            <a:off x="455797" y="3133025"/>
            <a:ext cx="4950843" cy="185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riar lista ordenavel - HTML - GUJ">
            <a:extLst>
              <a:ext uri="{FF2B5EF4-FFF2-40B4-BE49-F238E27FC236}">
                <a16:creationId xmlns:a16="http://schemas.microsoft.com/office/drawing/2014/main" id="{70913D54-020D-6ADF-C57E-61C9E1088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56586" y="1018959"/>
            <a:ext cx="3354439" cy="207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300752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90398" y="194514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Tabelas como estrutura? Não mais!</a:t>
            </a:r>
            <a:endParaRPr sz="28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8" name="Picture 4" descr="HTML – Website Layout | 101 Computing">
            <a:extLst>
              <a:ext uri="{FF2B5EF4-FFF2-40B4-BE49-F238E27FC236}">
                <a16:creationId xmlns:a16="http://schemas.microsoft.com/office/drawing/2014/main" id="{E1C452F0-59AC-C8F5-99D5-DFD1573B0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0997" y="968083"/>
            <a:ext cx="1838327" cy="176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ML – Website Layout | 101 Computing">
            <a:extLst>
              <a:ext uri="{FF2B5EF4-FFF2-40B4-BE49-F238E27FC236}">
                <a16:creationId xmlns:a16="http://schemas.microsoft.com/office/drawing/2014/main" id="{48E4D3F9-916A-A1DE-1314-F56E02933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17874" y="1231535"/>
            <a:ext cx="2028825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ML – Website Layout | 101 Computing">
            <a:extLst>
              <a:ext uri="{FF2B5EF4-FFF2-40B4-BE49-F238E27FC236}">
                <a16:creationId xmlns:a16="http://schemas.microsoft.com/office/drawing/2014/main" id="{018FD334-D5E9-A542-ACAE-09615F15E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1657" y="2828448"/>
            <a:ext cx="2028825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63;g109ffa863cd_0_0">
            <a:extLst>
              <a:ext uri="{FF2B5EF4-FFF2-40B4-BE49-F238E27FC236}">
                <a16:creationId xmlns:a16="http://schemas.microsoft.com/office/drawing/2014/main" id="{9603A0C1-8D26-18F1-C0E3-6855EC182628}"/>
              </a:ext>
            </a:extLst>
          </p:cNvPr>
          <p:cNvSpPr txBox="1"/>
          <p:nvPr/>
        </p:nvSpPr>
        <p:spPr>
          <a:xfrm>
            <a:off x="4875249" y="1540842"/>
            <a:ext cx="3663981" cy="117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Semântica</a:t>
            </a: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Tamanho do arquivo HTML</a:t>
            </a: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Acessibilidade</a:t>
            </a:r>
          </a:p>
        </p:txBody>
      </p:sp>
    </p:spTree>
    <p:extLst>
      <p:ext uri="{BB962C8B-B14F-4D97-AF65-F5344CB8AC3E}">
        <p14:creationId xmlns:p14="http://schemas.microsoft.com/office/powerpoint/2010/main" val="989790214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Criando a tabela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614113"/>
            <a:ext cx="7410300" cy="1008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ym typeface="Calibri"/>
              </a:rPr>
              <a:t>Tag &lt;table&gt;</a:t>
            </a: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;p5">
            <a:extLst>
              <a:ext uri="{FF2B5EF4-FFF2-40B4-BE49-F238E27FC236}">
                <a16:creationId xmlns:a16="http://schemas.microsoft.com/office/drawing/2014/main" id="{AD835FA6-D7C2-5AD4-B91A-745233730DB3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tabelas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37320881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Linhas e mais linhas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 &lt;tr&gt;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;p5">
            <a:extLst>
              <a:ext uri="{FF2B5EF4-FFF2-40B4-BE49-F238E27FC236}">
                <a16:creationId xmlns:a16="http://schemas.microsoft.com/office/drawing/2014/main" id="{B30BCB68-F035-DDB9-B19E-9B51FB79F7D0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tabelas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72379458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Colcando vídeos no seu site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buSzPts val="3200"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 &lt;td&gt;, &lt;th&gt;, &lt;tf&gt;</a:t>
            </a: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;p5">
            <a:extLst>
              <a:ext uri="{FF2B5EF4-FFF2-40B4-BE49-F238E27FC236}">
                <a16:creationId xmlns:a16="http://schemas.microsoft.com/office/drawing/2014/main" id="{20A7E368-03A4-989A-B5E7-15FAF5A1AB5F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tabelas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8594616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9847" y="393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6" name="Picture 2" descr="Modelos de formulários de Pequenas Empresas por 123 Form Builder">
            <a:extLst>
              <a:ext uri="{FF2B5EF4-FFF2-40B4-BE49-F238E27FC236}">
                <a16:creationId xmlns:a16="http://schemas.microsoft.com/office/drawing/2014/main" id="{D82D629E-E4C1-7722-A75A-2583EC466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253" y="1096844"/>
            <a:ext cx="4092153" cy="365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713767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Existe isso?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 &lt;thead&gt;, &lt;tbody&gt;, &lt;tfoot&gt;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;p5">
            <a:extLst>
              <a:ext uri="{FF2B5EF4-FFF2-40B4-BE49-F238E27FC236}">
                <a16:creationId xmlns:a16="http://schemas.microsoft.com/office/drawing/2014/main" id="{3D7921AA-60DF-7F33-687E-EF3EFF778011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tabelas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52501263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Hum, isso já está ficando bem legal!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Estilizando uma tabela com CSS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5;p5">
            <a:extLst>
              <a:ext uri="{FF2B5EF4-FFF2-40B4-BE49-F238E27FC236}">
                <a16:creationId xmlns:a16="http://schemas.microsoft.com/office/drawing/2014/main" id="{AC87BF20-D125-4C58-9BB6-FA9312C47A78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tabelas</a:t>
            </a:r>
            <a:endParaRPr sz="2400" b="0" i="0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0773206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4;p2">
            <a:extLst>
              <a:ext uri="{FF2B5EF4-FFF2-40B4-BE49-F238E27FC236}">
                <a16:creationId xmlns:a16="http://schemas.microsoft.com/office/drawing/2014/main" id="{673F20ED-EA6B-6BC5-7526-7B343B272C51}"/>
              </a:ext>
            </a:extLst>
          </p:cNvPr>
          <p:cNvSpPr txBox="1"/>
          <p:nvPr/>
        </p:nvSpPr>
        <p:spPr>
          <a:xfrm>
            <a:off x="1162075" y="2377198"/>
            <a:ext cx="6761700" cy="127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89841" y="566815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Comunicação Client x Server</a:t>
            </a:r>
            <a:endParaRPr sz="28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667" y="1695083"/>
            <a:ext cx="1537245" cy="153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53102" y="1890391"/>
            <a:ext cx="1071281" cy="107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5144" y="1746723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/>
          <p:nvPr/>
        </p:nvCxnSpPr>
        <p:spPr>
          <a:xfrm>
            <a:off x="1958962" y="2339444"/>
            <a:ext cx="79693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/>
          <p:nvPr/>
        </p:nvCxnSpPr>
        <p:spPr>
          <a:xfrm>
            <a:off x="4041503" y="2333250"/>
            <a:ext cx="76827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/>
          <p:nvPr/>
        </p:nvCxnSpPr>
        <p:spPr>
          <a:xfrm flipH="1">
            <a:off x="4041503" y="2508915"/>
            <a:ext cx="74922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/>
          <p:nvPr/>
        </p:nvCxnSpPr>
        <p:spPr>
          <a:xfrm flipH="1">
            <a:off x="1951899" y="2514101"/>
            <a:ext cx="804001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805949" y="3208787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73A82C43-9076-FAC6-F8F3-898C26396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1593" y="2179675"/>
            <a:ext cx="190636" cy="19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41EA710A-CFCB-4C16-F388-7CB256CB5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5857" y="2173325"/>
            <a:ext cx="190637" cy="19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428E23BE-B355-A136-447F-512054D93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1316" y="2347353"/>
            <a:ext cx="221946" cy="20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6F1C1220-A0FD-A448-1663-B5B1AA3F8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5619" y="2359124"/>
            <a:ext cx="209164" cy="20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ilindro 1">
            <a:extLst>
              <a:ext uri="{FF2B5EF4-FFF2-40B4-BE49-F238E27FC236}">
                <a16:creationId xmlns:a16="http://schemas.microsoft.com/office/drawing/2014/main" id="{EC8FA157-E58C-467F-3A6E-CCAC8A30DB14}"/>
              </a:ext>
            </a:extLst>
          </p:cNvPr>
          <p:cNvSpPr/>
          <p:nvPr/>
        </p:nvSpPr>
        <p:spPr>
          <a:xfrm>
            <a:off x="6801251" y="2173325"/>
            <a:ext cx="400553" cy="455891"/>
          </a:xfrm>
          <a:prstGeom prst="can">
            <a:avLst>
              <a:gd name="adj" fmla="val 408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E4399C62-768F-6E5E-15C9-5EAEB4D719C1}"/>
              </a:ext>
            </a:extLst>
          </p:cNvPr>
          <p:cNvSpPr txBox="1"/>
          <p:nvPr/>
        </p:nvSpPr>
        <p:spPr>
          <a:xfrm>
            <a:off x="7153306" y="2401270"/>
            <a:ext cx="153724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Banco de dados</a:t>
            </a:r>
            <a:b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(Databases)</a:t>
            </a:r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33A89E2A-0F2B-3BF3-8A5F-7A897B22D5DD}"/>
              </a:ext>
            </a:extLst>
          </p:cNvPr>
          <p:cNvCxnSpPr/>
          <p:nvPr/>
        </p:nvCxnSpPr>
        <p:spPr>
          <a:xfrm>
            <a:off x="5918273" y="2332595"/>
            <a:ext cx="76827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B6E316D5-9943-82AF-8F2E-08A333DAA630}"/>
              </a:ext>
            </a:extLst>
          </p:cNvPr>
          <p:cNvCxnSpPr/>
          <p:nvPr/>
        </p:nvCxnSpPr>
        <p:spPr>
          <a:xfrm flipH="1">
            <a:off x="5918273" y="2508260"/>
            <a:ext cx="74922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6" name="Google Shape;168;p3">
            <a:extLst>
              <a:ext uri="{FF2B5EF4-FFF2-40B4-BE49-F238E27FC236}">
                <a16:creationId xmlns:a16="http://schemas.microsoft.com/office/drawing/2014/main" id="{10AAFB5A-D8B9-1B9D-6DB0-D37592431179}"/>
              </a:ext>
            </a:extLst>
          </p:cNvPr>
          <p:cNvSpPr txBox="1"/>
          <p:nvPr/>
        </p:nvSpPr>
        <p:spPr>
          <a:xfrm>
            <a:off x="4684971" y="3272493"/>
            <a:ext cx="1317348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</p:spTree>
    <p:extLst>
      <p:ext uri="{BB962C8B-B14F-4D97-AF65-F5344CB8AC3E}">
        <p14:creationId xmlns:p14="http://schemas.microsoft.com/office/powerpoint/2010/main" val="351547339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Vamos começar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Formulários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 &lt;form&gt;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594616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8"/>
  <p:tag name="AS_OS" val="Unix 5.13.0.1022"/>
  <p:tag name="AS_RELEASE_DATE" val="2022.04.14"/>
  <p:tag name="AS_TITLE" val="Aspose.Slides for .NET5"/>
  <p:tag name="AS_VERSION" val="22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Simple Light override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Application>Microsoft Office PowerPoint</Application>
  <PresentationFormat>Apresentação na tela (16:9)</PresentationFormat>
  <Paragraphs>229</Paragraphs>
  <Slides>72</Slides>
  <Notes>72</Notes>
  <HiddenSlides>0</HiddenSlides>
  <MMClips>0</MMClips>
  <ScaleCrop>false</ScaleCrop>
  <HeadingPairs>
    <vt:vector size="4" baseType="variant">
      <vt:variant>
        <vt:lpstr>Tema</vt:lpstr>
      </vt:variant>
      <vt:variant>
        <vt:i4>6</vt:i4>
      </vt:variant>
      <vt:variant>
        <vt:lpstr>Títulos de slides</vt:lpstr>
      </vt:variant>
      <vt:variant>
        <vt:i4>72</vt:i4>
      </vt:variant>
    </vt:vector>
  </HeadingPairs>
  <TitlesOfParts>
    <vt:vector size="78" baseType="lpstr">
      <vt:lpstr>Office Theme</vt:lpstr>
      <vt:lpstr>Simple Light</vt:lpstr>
      <vt:lpstr>Simple Light</vt:lpstr>
      <vt:lpstr>Simple Light</vt:lpstr>
      <vt:lpstr>Simple Light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revision>2</cp:revision>
  <cp:lastPrinted>2022-08-16T16:46:57Z</cp:lastPrinted>
  <dcterms:created xsi:type="dcterms:W3CDTF">2022-08-16T16:46:57Z</dcterms:created>
  <dcterms:modified xsi:type="dcterms:W3CDTF">2024-01-08T17:55:43Z</dcterms:modified>
</cp:coreProperties>
</file>